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handoutMasterIdLst>
    <p:handoutMasterId r:id="rId46"/>
  </p:handoutMasterIdLst>
  <p:sldIdLst>
    <p:sldId id="267" r:id="rId2"/>
    <p:sldId id="329" r:id="rId3"/>
    <p:sldId id="315" r:id="rId4"/>
    <p:sldId id="258"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10" r:id="rId21"/>
    <p:sldId id="311" r:id="rId22"/>
    <p:sldId id="312" r:id="rId23"/>
    <p:sldId id="306" r:id="rId24"/>
    <p:sldId id="307" r:id="rId25"/>
    <p:sldId id="308" r:id="rId26"/>
    <p:sldId id="309" r:id="rId27"/>
    <p:sldId id="336" r:id="rId28"/>
    <p:sldId id="338" r:id="rId29"/>
    <p:sldId id="340" r:id="rId30"/>
    <p:sldId id="341" r:id="rId31"/>
    <p:sldId id="342" r:id="rId32"/>
    <p:sldId id="343" r:id="rId33"/>
    <p:sldId id="344" r:id="rId34"/>
    <p:sldId id="345" r:id="rId35"/>
    <p:sldId id="346" r:id="rId36"/>
    <p:sldId id="337" r:id="rId37"/>
    <p:sldId id="331" r:id="rId38"/>
    <p:sldId id="335" r:id="rId39"/>
    <p:sldId id="332" r:id="rId40"/>
    <p:sldId id="333" r:id="rId41"/>
    <p:sldId id="334" r:id="rId42"/>
    <p:sldId id="324" r:id="rId43"/>
    <p:sldId id="328" r:id="rId44"/>
  </p:sldIdLst>
  <p:sldSz cx="24385588" cy="13717588"/>
  <p:notesSz cx="7004050" cy="9290050"/>
  <p:embeddedFontLst>
    <p:embeddedFont>
      <p:font typeface="Book Antiqua" panose="02040602050305030304" pitchFamily="18" charset="0"/>
      <p:regular r:id="rId47"/>
      <p:bold r:id="rId48"/>
      <p:italic r:id="rId49"/>
      <p:boldItalic r:id="rId50"/>
    </p:embeddedFont>
    <p:embeddedFont>
      <p:font typeface="Franklin Gothic" panose="020B0604020202020204" charset="0"/>
      <p:bold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42" d="100"/>
          <a:sy n="42" d="100"/>
        </p:scale>
        <p:origin x="108" y="240"/>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64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5852" cy="465023"/>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966563" y="0"/>
            <a:ext cx="3035852" cy="465023"/>
          </a:xfrm>
          <a:prstGeom prst="rect">
            <a:avLst/>
          </a:prstGeom>
        </p:spPr>
        <p:txBody>
          <a:bodyPr vert="horz" lIns="91440" tIns="45720" rIns="91440" bIns="45720" rtlCol="0"/>
          <a:lstStyle>
            <a:lvl1pPr algn="r">
              <a:defRPr sz="1200"/>
            </a:lvl1pPr>
          </a:lstStyle>
          <a:p>
            <a:fld id="{63D84769-0268-4B3C-9549-D4F23522E08F}" type="datetimeFigureOut">
              <a:rPr lang="en-US" smtClean="0"/>
              <a:t>7/11/2017</a:t>
            </a:fld>
            <a:endParaRPr lang="en-US"/>
          </a:p>
        </p:txBody>
      </p:sp>
      <p:sp>
        <p:nvSpPr>
          <p:cNvPr id="4" name="Marcador de pie de página 3"/>
          <p:cNvSpPr>
            <a:spLocks noGrp="1"/>
          </p:cNvSpPr>
          <p:nvPr>
            <p:ph type="ftr" sz="quarter" idx="2"/>
          </p:nvPr>
        </p:nvSpPr>
        <p:spPr>
          <a:xfrm>
            <a:off x="0" y="8825027"/>
            <a:ext cx="3035852" cy="465023"/>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66563" y="8825027"/>
            <a:ext cx="3035852" cy="465023"/>
          </a:xfrm>
          <a:prstGeom prst="rect">
            <a:avLst/>
          </a:prstGeom>
        </p:spPr>
        <p:txBody>
          <a:bodyPr vert="horz" lIns="91440" tIns="45720" rIns="91440" bIns="45720" rtlCol="0" anchor="b"/>
          <a:lstStyle>
            <a:lvl1pPr algn="r">
              <a:defRPr sz="1200"/>
            </a:lvl1pPr>
          </a:lstStyle>
          <a:p>
            <a:fld id="{FDA81878-074A-4FCD-B731-A48E2D8DEEE5}" type="slidenum">
              <a:rPr lang="en-US" smtClean="0"/>
              <a:t>‹Nº›</a:t>
            </a:fld>
            <a:endParaRPr lang="en-US"/>
          </a:p>
        </p:txBody>
      </p:sp>
    </p:spTree>
    <p:extLst>
      <p:ext uri="{BB962C8B-B14F-4D97-AF65-F5344CB8AC3E}">
        <p14:creationId xmlns:p14="http://schemas.microsoft.com/office/powerpoint/2010/main" val="991098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5851" cy="46502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1087437" marR="0" lvl="1" indent="-63023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2176462" marR="0" lvl="2" indent="-1262061"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3265487" marR="0" lvl="3" indent="-189388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4354512" marR="0" lvl="4" indent="-2525712"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5443537" marR="0" lvl="5" indent="-315753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7621586" marR="0" lvl="6" indent="-4421186"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10888662" marR="0" lvl="7" indent="-6316661"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15244762" marR="0" lvl="8" indent="-8843962"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66562" y="0"/>
            <a:ext cx="3035851" cy="46502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1087437" marR="0" lvl="1" indent="-63023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2176462" marR="0" lvl="2" indent="-1262061"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3265487" marR="0" lvl="3" indent="-189388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4354512" marR="0" lvl="4" indent="-2525712"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5443537" marR="0" lvl="5" indent="-315753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7621586" marR="0" lvl="6" indent="-4421186"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10888662" marR="0" lvl="7" indent="-6316661"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15244762" marR="0" lvl="8" indent="-8843962"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0078" y="4412514"/>
            <a:ext cx="5603893" cy="418074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3540"/>
            <a:ext cx="3035851" cy="46502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1087437" marR="0" lvl="1" indent="-63023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2176462" marR="0" lvl="2" indent="-1262061"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3265487" marR="0" lvl="3" indent="-189388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4354512" marR="0" lvl="4" indent="-2525712"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5443537" marR="0" lvl="5" indent="-3157537"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7621586" marR="0" lvl="6" indent="-4421186"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10888662" marR="0" lvl="7" indent="-6316661"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15244762" marR="0" lvl="8" indent="-8843962"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66562" y="8823540"/>
            <a:ext cx="3035851" cy="46502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‹Nº›</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272859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9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10</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14190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11</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71274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12</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49052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13</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196212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14</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95453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15</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343648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16</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409937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17</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96395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18</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73230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19</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36996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7"/>
          <p:cNvSpPr>
            <a:spLocks noGrp="1" noChangeArrowheads="1"/>
          </p:cNvSpPr>
          <p:nvPr>
            <p:ph type="sldNum" sz="quarter" idx="5"/>
          </p:nvPr>
        </p:nvSpPr>
        <p:spPr>
          <a:noFill/>
        </p:spPr>
        <p:txBody>
          <a:bodyPr/>
          <a:lstStyle/>
          <a:p>
            <a:fld id="{D8EE477D-7098-4F46-9FD0-8119A2A4ED42}" type="slidenum">
              <a:rPr lang="es-ES_tradnl" smtClean="0"/>
              <a:pPr/>
              <a:t>2</a:t>
            </a:fld>
            <a:endParaRPr lang="es-ES_tradnl" smtClean="0"/>
          </a:p>
        </p:txBody>
      </p:sp>
      <p:sp>
        <p:nvSpPr>
          <p:cNvPr id="874498" name="Rectangle 2"/>
          <p:cNvSpPr>
            <a:spLocks noGrp="1" noRot="1" noChangeAspect="1" noChangeArrowheads="1" noTextEdit="1"/>
          </p:cNvSpPr>
          <p:nvPr>
            <p:ph type="sldImg"/>
          </p:nvPr>
        </p:nvSpPr>
        <p:spPr>
          <a:xfrm>
            <a:off x="406400" y="696913"/>
            <a:ext cx="6191250" cy="3482975"/>
          </a:xfrm>
          <a:ln/>
        </p:spPr>
      </p:sp>
      <p:sp>
        <p:nvSpPr>
          <p:cNvPr id="874499" name="Rectangle 3"/>
          <p:cNvSpPr>
            <a:spLocks noGrp="1" noChangeArrowheads="1"/>
          </p:cNvSpPr>
          <p:nvPr>
            <p:ph type="body" idx="1"/>
          </p:nvPr>
        </p:nvSpPr>
        <p:spPr>
          <a:xfrm>
            <a:off x="699456" y="4413411"/>
            <a:ext cx="5605144" cy="4180207"/>
          </a:xfrm>
          <a:noFill/>
          <a:ln/>
        </p:spPr>
        <p:txBody>
          <a:bodyPr/>
          <a:lstStyle/>
          <a:p>
            <a:endParaRPr lang="es-ES" smtClean="0"/>
          </a:p>
        </p:txBody>
      </p:sp>
    </p:spTree>
    <p:extLst>
      <p:ext uri="{BB962C8B-B14F-4D97-AF65-F5344CB8AC3E}">
        <p14:creationId xmlns:p14="http://schemas.microsoft.com/office/powerpoint/2010/main" val="290804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20</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385069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21</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31114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22</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597951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23</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316754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24</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58198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25</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4241936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26</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592894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7"/>
          <p:cNvSpPr>
            <a:spLocks noGrp="1" noChangeArrowheads="1"/>
          </p:cNvSpPr>
          <p:nvPr>
            <p:ph type="sldNum" sz="quarter" idx="5"/>
          </p:nvPr>
        </p:nvSpPr>
        <p:spPr>
          <a:noFill/>
        </p:spPr>
        <p:txBody>
          <a:bodyPr/>
          <a:lstStyle/>
          <a:p>
            <a:fld id="{D8EE477D-7098-4F46-9FD0-8119A2A4ED42}" type="slidenum">
              <a:rPr lang="es-ES_tradnl" smtClean="0"/>
              <a:pPr/>
              <a:t>27</a:t>
            </a:fld>
            <a:endParaRPr lang="es-ES_tradnl" smtClean="0"/>
          </a:p>
        </p:txBody>
      </p:sp>
      <p:sp>
        <p:nvSpPr>
          <p:cNvPr id="874498" name="Rectangle 2"/>
          <p:cNvSpPr>
            <a:spLocks noGrp="1" noRot="1" noChangeAspect="1" noChangeArrowheads="1" noTextEdit="1"/>
          </p:cNvSpPr>
          <p:nvPr>
            <p:ph type="sldImg"/>
          </p:nvPr>
        </p:nvSpPr>
        <p:spPr>
          <a:xfrm>
            <a:off x="406400" y="696913"/>
            <a:ext cx="6191250" cy="3482975"/>
          </a:xfrm>
          <a:ln/>
        </p:spPr>
      </p:sp>
      <p:sp>
        <p:nvSpPr>
          <p:cNvPr id="874499" name="Rectangle 3"/>
          <p:cNvSpPr>
            <a:spLocks noGrp="1" noChangeArrowheads="1"/>
          </p:cNvSpPr>
          <p:nvPr>
            <p:ph type="body" idx="1"/>
          </p:nvPr>
        </p:nvSpPr>
        <p:spPr>
          <a:xfrm>
            <a:off x="699456" y="4413411"/>
            <a:ext cx="5605144" cy="4180207"/>
          </a:xfrm>
          <a:noFill/>
          <a:ln/>
        </p:spPr>
        <p:txBody>
          <a:bodyPr/>
          <a:lstStyle/>
          <a:p>
            <a:endParaRPr lang="es-ES" smtClean="0"/>
          </a:p>
        </p:txBody>
      </p:sp>
    </p:spTree>
    <p:extLst>
      <p:ext uri="{BB962C8B-B14F-4D97-AF65-F5344CB8AC3E}">
        <p14:creationId xmlns:p14="http://schemas.microsoft.com/office/powerpoint/2010/main" val="1343738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47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8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612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59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855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32</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7" y="4414839"/>
            <a:ext cx="5607050" cy="4183062"/>
          </a:xfrm>
          <a:noFill/>
          <a:ln/>
        </p:spPr>
        <p:txBody>
          <a:bodyPr/>
          <a:lstStyle/>
          <a:p>
            <a:endParaRPr lang="es-ES"/>
          </a:p>
        </p:txBody>
      </p:sp>
    </p:spTree>
    <p:extLst>
      <p:ext uri="{BB962C8B-B14F-4D97-AF65-F5344CB8AC3E}">
        <p14:creationId xmlns:p14="http://schemas.microsoft.com/office/powerpoint/2010/main" val="2666679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33</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52145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34</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a:p>
        </p:txBody>
      </p:sp>
    </p:spTree>
    <p:extLst>
      <p:ext uri="{BB962C8B-B14F-4D97-AF65-F5344CB8AC3E}">
        <p14:creationId xmlns:p14="http://schemas.microsoft.com/office/powerpoint/2010/main" val="2261212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35</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217022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7"/>
          <p:cNvSpPr>
            <a:spLocks noGrp="1" noChangeArrowheads="1"/>
          </p:cNvSpPr>
          <p:nvPr>
            <p:ph type="sldNum" sz="quarter" idx="5"/>
          </p:nvPr>
        </p:nvSpPr>
        <p:spPr>
          <a:noFill/>
        </p:spPr>
        <p:txBody>
          <a:bodyPr/>
          <a:lstStyle/>
          <a:p>
            <a:fld id="{D8EE477D-7098-4F46-9FD0-8119A2A4ED42}" type="slidenum">
              <a:rPr lang="es-ES_tradnl" smtClean="0"/>
              <a:pPr/>
              <a:t>36</a:t>
            </a:fld>
            <a:endParaRPr lang="es-ES_tradnl" smtClean="0"/>
          </a:p>
        </p:txBody>
      </p:sp>
      <p:sp>
        <p:nvSpPr>
          <p:cNvPr id="874498" name="Rectangle 2"/>
          <p:cNvSpPr>
            <a:spLocks noGrp="1" noRot="1" noChangeAspect="1" noChangeArrowheads="1" noTextEdit="1"/>
          </p:cNvSpPr>
          <p:nvPr>
            <p:ph type="sldImg"/>
          </p:nvPr>
        </p:nvSpPr>
        <p:spPr>
          <a:xfrm>
            <a:off x="406400" y="696913"/>
            <a:ext cx="6191250" cy="3482975"/>
          </a:xfrm>
          <a:ln/>
        </p:spPr>
      </p:sp>
      <p:sp>
        <p:nvSpPr>
          <p:cNvPr id="874499" name="Rectangle 3"/>
          <p:cNvSpPr>
            <a:spLocks noGrp="1" noChangeArrowheads="1"/>
          </p:cNvSpPr>
          <p:nvPr>
            <p:ph type="body" idx="1"/>
          </p:nvPr>
        </p:nvSpPr>
        <p:spPr>
          <a:xfrm>
            <a:off x="699456" y="4413411"/>
            <a:ext cx="5605144" cy="4180207"/>
          </a:xfrm>
          <a:noFill/>
          <a:ln/>
        </p:spPr>
        <p:txBody>
          <a:bodyPr/>
          <a:lstStyle/>
          <a:p>
            <a:endParaRPr lang="es-ES" smtClean="0"/>
          </a:p>
        </p:txBody>
      </p:sp>
    </p:spTree>
    <p:extLst>
      <p:ext uri="{BB962C8B-B14F-4D97-AF65-F5344CB8AC3E}">
        <p14:creationId xmlns:p14="http://schemas.microsoft.com/office/powerpoint/2010/main" val="168559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052CC-A2B3-4A58-A3EF-94BC30F4B4B9}" type="slidenum">
              <a:rPr lang="es-ES_tradnl"/>
              <a:pPr/>
              <a:t>43</a:t>
            </a:fld>
            <a:endParaRPr lang="es-ES_tradnl"/>
          </a:p>
        </p:txBody>
      </p:sp>
      <p:sp>
        <p:nvSpPr>
          <p:cNvPr id="635906" name="Rectangle 2"/>
          <p:cNvSpPr>
            <a:spLocks noGrp="1" noRot="1" noChangeAspect="1" noChangeArrowheads="1" noTextEdit="1"/>
          </p:cNvSpPr>
          <p:nvPr>
            <p:ph type="sldImg"/>
          </p:nvPr>
        </p:nvSpPr>
        <p:spPr>
          <a:xfrm>
            <a:off x="1189038" y="701675"/>
            <a:ext cx="4633912" cy="3475038"/>
          </a:xfrm>
          <a:ln w="12699" cap="flat"/>
        </p:spPr>
      </p:sp>
      <p:sp>
        <p:nvSpPr>
          <p:cNvPr id="635907" name="Rectangle 3"/>
          <p:cNvSpPr>
            <a:spLocks noGrp="1" noChangeArrowheads="1"/>
          </p:cNvSpPr>
          <p:nvPr>
            <p:ph type="body" idx="1"/>
          </p:nvPr>
        </p:nvSpPr>
        <p:spPr>
          <a:noFill/>
          <a:ln/>
        </p:spPr>
        <p:txBody>
          <a:bodyPr/>
          <a:lstStyle/>
          <a:p>
            <a:pPr>
              <a:buFontTx/>
              <a:buChar char="•"/>
            </a:pPr>
            <a:r>
              <a:rPr lang="es-ES_tradnl"/>
              <a:t> Se busca primero desarrollar a la persona, y partir de allí influir en la empresa</a:t>
            </a:r>
          </a:p>
          <a:p>
            <a:pPr>
              <a:buFontTx/>
              <a:buChar char="•"/>
            </a:pPr>
            <a:r>
              <a:rPr lang="es-ES_tradnl"/>
              <a:t> Se busca desarrollar empresarios, no ampliar bibliotecas </a:t>
            </a:r>
          </a:p>
        </p:txBody>
      </p:sp>
    </p:spTree>
    <p:extLst>
      <p:ext uri="{BB962C8B-B14F-4D97-AF65-F5344CB8AC3E}">
        <p14:creationId xmlns:p14="http://schemas.microsoft.com/office/powerpoint/2010/main" val="390322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0078" y="4412514"/>
            <a:ext cx="5603893" cy="4180744"/>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404813" y="696913"/>
            <a:ext cx="6194425" cy="34845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03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5</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29894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6</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58189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7</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75821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8</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1688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A066994-177B-493B-B7CA-A41FA173DF60}" type="slidenum">
              <a:rPr lang="es-ES_tradnl" smtClean="0"/>
              <a:pPr/>
              <a:t>9</a:t>
            </a:fld>
            <a:endParaRPr lang="es-ES_tradnl"/>
          </a:p>
        </p:txBody>
      </p:sp>
      <p:sp>
        <p:nvSpPr>
          <p:cNvPr id="135170" name="Rectangle 2"/>
          <p:cNvSpPr>
            <a:spLocks noGrp="1" noRot="1" noChangeAspect="1" noChangeArrowheads="1" noTextEdit="1"/>
          </p:cNvSpPr>
          <p:nvPr>
            <p:ph type="sldImg"/>
          </p:nvPr>
        </p:nvSpPr>
        <p:spPr>
          <a:xfrm>
            <a:off x="409575" y="698500"/>
            <a:ext cx="6192838" cy="3484563"/>
          </a:xfrm>
          <a:ln/>
        </p:spPr>
      </p:sp>
      <p:sp>
        <p:nvSpPr>
          <p:cNvPr id="135171" name="Rectangle 3"/>
          <p:cNvSpPr>
            <a:spLocks noGrp="1" noChangeArrowheads="1"/>
          </p:cNvSpPr>
          <p:nvPr>
            <p:ph type="body" idx="1"/>
          </p:nvPr>
        </p:nvSpPr>
        <p:spPr>
          <a:xfrm>
            <a:off x="701676" y="4414839"/>
            <a:ext cx="5607050" cy="4183062"/>
          </a:xfrm>
          <a:noFill/>
          <a:ln/>
        </p:spPr>
        <p:txBody>
          <a:bodyPr/>
          <a:lstStyle/>
          <a:p>
            <a:endParaRPr lang="es-ES" dirty="0"/>
          </a:p>
        </p:txBody>
      </p:sp>
    </p:spTree>
    <p:extLst>
      <p:ext uri="{BB962C8B-B14F-4D97-AF65-F5344CB8AC3E}">
        <p14:creationId xmlns:p14="http://schemas.microsoft.com/office/powerpoint/2010/main" val="2407801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219200" y="549275"/>
            <a:ext cx="22926922" cy="2286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05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105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105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105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10500" b="0" i="0" u="none" strike="noStrike" cap="none">
                <a:solidFill>
                  <a:schemeClr val="dk1"/>
                </a:solidFill>
                <a:latin typeface="Calibri"/>
                <a:ea typeface="Calibri"/>
                <a:cs typeface="Calibri"/>
                <a:sym typeface="Calibri"/>
              </a:defRPr>
            </a:lvl5pPr>
            <a:lvl6pPr marL="1088639" marR="0" lvl="5" indent="-9138" algn="ctr" rtl="0">
              <a:spcBef>
                <a:spcPts val="0"/>
              </a:spcBef>
              <a:spcAft>
                <a:spcPts val="0"/>
              </a:spcAft>
              <a:buNone/>
              <a:defRPr sz="10500" b="0" i="0" u="none" strike="noStrike" cap="none">
                <a:solidFill>
                  <a:schemeClr val="dk1"/>
                </a:solidFill>
                <a:latin typeface="Calibri"/>
                <a:ea typeface="Calibri"/>
                <a:cs typeface="Calibri"/>
                <a:sym typeface="Calibri"/>
              </a:defRPr>
            </a:lvl6pPr>
            <a:lvl7pPr marL="2177278" marR="0" lvl="6" indent="-5577" algn="ctr" rtl="0">
              <a:spcBef>
                <a:spcPts val="0"/>
              </a:spcBef>
              <a:spcAft>
                <a:spcPts val="0"/>
              </a:spcAft>
              <a:buNone/>
              <a:defRPr sz="10500" b="0" i="0" u="none" strike="noStrike" cap="none">
                <a:solidFill>
                  <a:schemeClr val="dk1"/>
                </a:solidFill>
                <a:latin typeface="Calibri"/>
                <a:ea typeface="Calibri"/>
                <a:cs typeface="Calibri"/>
                <a:sym typeface="Calibri"/>
              </a:defRPr>
            </a:lvl7pPr>
            <a:lvl8pPr marL="3265917" marR="0" lvl="7" indent="-2016" algn="ctr" rtl="0">
              <a:spcBef>
                <a:spcPts val="0"/>
              </a:spcBef>
              <a:spcAft>
                <a:spcPts val="0"/>
              </a:spcAft>
              <a:buNone/>
              <a:defRPr sz="10500" b="0" i="0" u="none" strike="noStrike" cap="none">
                <a:solidFill>
                  <a:schemeClr val="dk1"/>
                </a:solidFill>
                <a:latin typeface="Calibri"/>
                <a:ea typeface="Calibri"/>
                <a:cs typeface="Calibri"/>
                <a:sym typeface="Calibri"/>
              </a:defRPr>
            </a:lvl8pPr>
            <a:lvl9pPr marL="4354556" marR="0" lvl="8" indent="-11155" algn="ctr" rtl="0">
              <a:spcBef>
                <a:spcPts val="0"/>
              </a:spcBef>
              <a:spcAft>
                <a:spcPts val="0"/>
              </a:spcAft>
              <a:buNone/>
              <a:defRPr sz="10500" b="0" i="0" u="none" strike="noStrike" cap="none">
                <a:solidFill>
                  <a:schemeClr val="dk1"/>
                </a:solidFill>
                <a:latin typeface="Calibri"/>
                <a:ea typeface="Calibri"/>
                <a:cs typeface="Calibri"/>
                <a:sym typeface="Calibri"/>
              </a:defRPr>
            </a:lvl9pPr>
          </a:lstStyle>
          <a:p>
            <a:endParaRPr dirty="0"/>
          </a:p>
        </p:txBody>
      </p:sp>
      <p:sp>
        <p:nvSpPr>
          <p:cNvPr id="23" name="Shape 23"/>
          <p:cNvSpPr txBox="1">
            <a:spLocks noGrp="1"/>
          </p:cNvSpPr>
          <p:nvPr>
            <p:ph type="body" idx="1"/>
          </p:nvPr>
        </p:nvSpPr>
        <p:spPr>
          <a:xfrm>
            <a:off x="1219200" y="3200400"/>
            <a:ext cx="21947187" cy="9053511"/>
          </a:xfrm>
          <a:prstGeom prst="rect">
            <a:avLst/>
          </a:prstGeom>
          <a:noFill/>
          <a:ln>
            <a:noFill/>
          </a:ln>
        </p:spPr>
        <p:txBody>
          <a:bodyPr lIns="91425" tIns="91425" rIns="91425" bIns="91425" anchor="t" anchorCtr="0"/>
          <a:lstStyle>
            <a:lvl1pPr marL="815975" marR="0" lvl="0" indent="-333375" algn="l" rtl="0">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1pPr>
            <a:lvl2pPr marL="1768475" marR="0" lvl="1" indent="-263525" algn="l" rtl="0">
              <a:spcBef>
                <a:spcPts val="1340"/>
              </a:spcBef>
              <a:spcAft>
                <a:spcPts val="0"/>
              </a:spcAft>
              <a:buClr>
                <a:schemeClr val="dk1"/>
              </a:buClr>
              <a:buSzPct val="100000"/>
              <a:buFont typeface="Arial"/>
              <a:buChar char="–"/>
              <a:defRPr sz="6700" b="0" i="0" u="none" strike="noStrike" cap="none">
                <a:solidFill>
                  <a:schemeClr val="dk1"/>
                </a:solidFill>
                <a:latin typeface="Calibri"/>
                <a:ea typeface="Calibri"/>
                <a:cs typeface="Calibri"/>
                <a:sym typeface="Calibri"/>
              </a:defRPr>
            </a:lvl2pPr>
            <a:lvl3pPr marL="2720975" marR="0" lvl="2" indent="-187325" algn="l" rtl="0">
              <a:spcBef>
                <a:spcPts val="1140"/>
              </a:spcBef>
              <a:spcAft>
                <a:spcPts val="0"/>
              </a:spcAft>
              <a:buClr>
                <a:schemeClr val="dk1"/>
              </a:buClr>
              <a:buSzPct val="100000"/>
              <a:buFont typeface="Arial"/>
              <a:buChar char="•"/>
              <a:defRPr sz="5700" b="0" i="0" u="none" strike="noStrike" cap="none">
                <a:solidFill>
                  <a:schemeClr val="dk1"/>
                </a:solidFill>
                <a:latin typeface="Calibri"/>
                <a:ea typeface="Calibri"/>
                <a:cs typeface="Calibri"/>
                <a:sym typeface="Calibri"/>
              </a:defRPr>
            </a:lvl3pPr>
            <a:lvl4pPr marL="3810000" marR="0" lvl="3" indent="-241300" algn="l" rtl="0">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4pPr>
            <a:lvl5pPr marL="4897438" marR="0" lvl="4" indent="-249237" algn="l" rtl="0">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5pPr>
            <a:lvl6pPr marL="5987514" marR="0" lvl="5" indent="-24711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76153" marR="0" lvl="6" indent="-24355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64792" marR="0" lvl="7" indent="-239992"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53431" marR="0" lvl="8" indent="-249131"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graphicFrame>
        <p:nvGraphicFramePr>
          <p:cNvPr id="9" name="Object 6"/>
          <p:cNvGraphicFramePr>
            <a:graphicFrameLocks noChangeAspect="1"/>
          </p:cNvGraphicFramePr>
          <p:nvPr userDrawn="1">
            <p:extLst>
              <p:ext uri="{D42A27DB-BD31-4B8C-83A1-F6EECF244321}">
                <p14:modId xmlns:p14="http://schemas.microsoft.com/office/powerpoint/2010/main" val="2518086949"/>
              </p:ext>
            </p:extLst>
          </p:nvPr>
        </p:nvGraphicFramePr>
        <p:xfrm>
          <a:off x="21481826" y="487688"/>
          <a:ext cx="2056955" cy="2409174"/>
        </p:xfrm>
        <a:graphic>
          <a:graphicData uri="http://schemas.openxmlformats.org/presentationml/2006/ole">
            <mc:AlternateContent xmlns:mc="http://schemas.openxmlformats.org/markup-compatibility/2006">
              <mc:Choice xmlns:v="urn:schemas-microsoft-com:vml" Requires="v">
                <p:oleObj spid="_x0000_s1066" name="CorelPhotoPaint.Image.9" r:id="rId3" imgW="1892571" imgH="2217143" progId="CorelPhotoPaint.Image.9">
                  <p:embed/>
                </p:oleObj>
              </mc:Choice>
              <mc:Fallback>
                <p:oleObj name="CorelPhotoPaint.Image.9" r:id="rId3" imgW="1892571" imgH="2217143" progId="CorelPhotoPaint.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1826" y="487688"/>
                        <a:ext cx="2056955" cy="2409174"/>
                      </a:xfrm>
                      <a:prstGeom prst="rect">
                        <a:avLst/>
                      </a:prstGeom>
                      <a:noFill/>
                      <a:ln>
                        <a:noFill/>
                      </a:ln>
                      <a:effectLst/>
                    </p:spPr>
                  </p:pic>
                </p:oleObj>
              </mc:Fallback>
            </mc:AlternateContent>
          </a:graphicData>
        </a:graphic>
      </p:graphicFrame>
      <p:pic>
        <p:nvPicPr>
          <p:cNvPr id="10" name="Shape 94" descr="3-02.jpg"/>
          <p:cNvPicPr preferRelativeResize="0"/>
          <p:nvPr userDrawn="1"/>
        </p:nvPicPr>
        <p:blipFill rotWithShape="1">
          <a:blip r:embed="rId5">
            <a:alphaModFix/>
          </a:blip>
          <a:srcRect/>
          <a:stretch/>
        </p:blipFill>
        <p:spPr>
          <a:xfrm>
            <a:off x="1219200" y="12253911"/>
            <a:ext cx="21947187" cy="1248955"/>
          </a:xfrm>
          <a:prstGeom prst="rect">
            <a:avLst/>
          </a:prstGeom>
          <a:noFill/>
          <a:ln>
            <a:noFill/>
          </a:ln>
        </p:spPr>
      </p:pic>
      <p:sp>
        <p:nvSpPr>
          <p:cNvPr id="3" name="CuadroTexto 2"/>
          <p:cNvSpPr txBox="1"/>
          <p:nvPr userDrawn="1"/>
        </p:nvSpPr>
        <p:spPr>
          <a:xfrm>
            <a:off x="9888538" y="12763450"/>
            <a:ext cx="5184576" cy="307777"/>
          </a:xfrm>
          <a:prstGeom prst="rect">
            <a:avLst/>
          </a:prstGeom>
          <a:noFill/>
        </p:spPr>
        <p:txBody>
          <a:bodyPr wrap="square" rtlCol="0">
            <a:spAutoFit/>
          </a:bodyPr>
          <a:lstStyle/>
          <a:p>
            <a:r>
              <a:rPr lang="es-AR" dirty="0" err="1" smtClean="0"/>
              <a:t>Dr</a:t>
            </a:r>
            <a:r>
              <a:rPr lang="es-AR" baseline="0" dirty="0" smtClean="0"/>
              <a:t> Hector Rocha – IAE / Universidad Austral</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828919" y="4261345"/>
            <a:ext cx="20727750" cy="2940390"/>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3657838" y="7773300"/>
            <a:ext cx="17069912" cy="3505606"/>
          </a:xfrm>
          <a:prstGeom prst="rect">
            <a:avLst/>
          </a:prstGeom>
        </p:spPr>
        <p:txBody>
          <a:bodyPr/>
          <a:lstStyle>
            <a:lvl1pPr marL="0" indent="0" algn="ctr">
              <a:buNone/>
              <a:defRPr/>
            </a:lvl1pPr>
            <a:lvl2pPr marL="914491" indent="0" algn="ctr">
              <a:buNone/>
              <a:defRPr/>
            </a:lvl2pPr>
            <a:lvl3pPr marL="1828983" indent="0" algn="ctr">
              <a:buNone/>
              <a:defRPr/>
            </a:lvl3pPr>
            <a:lvl4pPr marL="2743474" indent="0" algn="ctr">
              <a:buNone/>
              <a:defRPr/>
            </a:lvl4pPr>
            <a:lvl5pPr marL="3657966" indent="0" algn="ctr">
              <a:buNone/>
              <a:defRPr/>
            </a:lvl5pPr>
            <a:lvl6pPr marL="4572457" indent="0" algn="ctr">
              <a:buNone/>
              <a:defRPr/>
            </a:lvl6pPr>
            <a:lvl7pPr marL="5486949" indent="0" algn="ctr">
              <a:buNone/>
              <a:defRPr/>
            </a:lvl7pPr>
            <a:lvl8pPr marL="6401440" indent="0" algn="ctr">
              <a:buNone/>
              <a:defRPr/>
            </a:lvl8pPr>
            <a:lvl9pPr marL="7315932" indent="0" algn="ctr">
              <a:buNone/>
              <a:defRPr/>
            </a:lvl9pPr>
          </a:lstStyle>
          <a:p>
            <a:r>
              <a:rPr lang="es-ES"/>
              <a:t>Haga clic para modificar el estilo de subtítulo del patrón</a:t>
            </a:r>
            <a:endParaRPr lang="en-US"/>
          </a:p>
        </p:txBody>
      </p:sp>
      <p:pic>
        <p:nvPicPr>
          <p:cNvPr id="7" name="Shape 94" descr="3-02.jpg"/>
          <p:cNvPicPr preferRelativeResize="0"/>
          <p:nvPr userDrawn="1"/>
        </p:nvPicPr>
        <p:blipFill rotWithShape="1">
          <a:blip r:embed="rId2">
            <a:alphaModFix/>
          </a:blip>
          <a:srcRect/>
          <a:stretch/>
        </p:blipFill>
        <p:spPr>
          <a:xfrm>
            <a:off x="1219200" y="12253911"/>
            <a:ext cx="21947187" cy="1248955"/>
          </a:xfrm>
          <a:prstGeom prst="rect">
            <a:avLst/>
          </a:prstGeom>
          <a:noFill/>
          <a:ln>
            <a:noFill/>
          </a:ln>
        </p:spPr>
      </p:pic>
      <p:sp>
        <p:nvSpPr>
          <p:cNvPr id="8" name="CuadroTexto 7"/>
          <p:cNvSpPr txBox="1"/>
          <p:nvPr userDrawn="1"/>
        </p:nvSpPr>
        <p:spPr>
          <a:xfrm>
            <a:off x="9888538" y="12763450"/>
            <a:ext cx="5184576" cy="307777"/>
          </a:xfrm>
          <a:prstGeom prst="rect">
            <a:avLst/>
          </a:prstGeom>
          <a:noFill/>
        </p:spPr>
        <p:txBody>
          <a:bodyPr wrap="square" rtlCol="0">
            <a:spAutoFit/>
          </a:bodyPr>
          <a:lstStyle/>
          <a:p>
            <a:r>
              <a:rPr lang="es-AR" dirty="0" err="1" smtClean="0"/>
              <a:t>Dr</a:t>
            </a:r>
            <a:r>
              <a:rPr lang="es-AR" baseline="0" dirty="0" smtClean="0"/>
              <a:t> Hector Rocha – IAE / Universidad Austral</a:t>
            </a:r>
            <a:endParaRPr lang="es-ES" dirty="0"/>
          </a:p>
        </p:txBody>
      </p:sp>
    </p:spTree>
    <p:extLst>
      <p:ext uri="{BB962C8B-B14F-4D97-AF65-F5344CB8AC3E}">
        <p14:creationId xmlns:p14="http://schemas.microsoft.com/office/powerpoint/2010/main" val="4167000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19200" y="549275"/>
            <a:ext cx="21947187" cy="2286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05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105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105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105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10500" b="0" i="0" u="none" strike="noStrike" cap="none">
                <a:solidFill>
                  <a:schemeClr val="dk1"/>
                </a:solidFill>
                <a:latin typeface="Calibri"/>
                <a:ea typeface="Calibri"/>
                <a:cs typeface="Calibri"/>
                <a:sym typeface="Calibri"/>
              </a:defRPr>
            </a:lvl5pPr>
            <a:lvl6pPr marL="1088639" marR="0" lvl="5" indent="-9138" algn="ctr" rtl="0">
              <a:spcBef>
                <a:spcPts val="0"/>
              </a:spcBef>
              <a:spcAft>
                <a:spcPts val="0"/>
              </a:spcAft>
              <a:buNone/>
              <a:defRPr sz="10500" b="0" i="0" u="none" strike="noStrike" cap="none">
                <a:solidFill>
                  <a:schemeClr val="dk1"/>
                </a:solidFill>
                <a:latin typeface="Calibri"/>
                <a:ea typeface="Calibri"/>
                <a:cs typeface="Calibri"/>
                <a:sym typeface="Calibri"/>
              </a:defRPr>
            </a:lvl6pPr>
            <a:lvl7pPr marL="2177278" marR="0" lvl="6" indent="-5577" algn="ctr" rtl="0">
              <a:spcBef>
                <a:spcPts val="0"/>
              </a:spcBef>
              <a:spcAft>
                <a:spcPts val="0"/>
              </a:spcAft>
              <a:buNone/>
              <a:defRPr sz="10500" b="0" i="0" u="none" strike="noStrike" cap="none">
                <a:solidFill>
                  <a:schemeClr val="dk1"/>
                </a:solidFill>
                <a:latin typeface="Calibri"/>
                <a:ea typeface="Calibri"/>
                <a:cs typeface="Calibri"/>
                <a:sym typeface="Calibri"/>
              </a:defRPr>
            </a:lvl7pPr>
            <a:lvl8pPr marL="3265917" marR="0" lvl="7" indent="-2016" algn="ctr" rtl="0">
              <a:spcBef>
                <a:spcPts val="0"/>
              </a:spcBef>
              <a:spcAft>
                <a:spcPts val="0"/>
              </a:spcAft>
              <a:buNone/>
              <a:defRPr sz="10500" b="0" i="0" u="none" strike="noStrike" cap="none">
                <a:solidFill>
                  <a:schemeClr val="dk1"/>
                </a:solidFill>
                <a:latin typeface="Calibri"/>
                <a:ea typeface="Calibri"/>
                <a:cs typeface="Calibri"/>
                <a:sym typeface="Calibri"/>
              </a:defRPr>
            </a:lvl8pPr>
            <a:lvl9pPr marL="4354556" marR="0" lvl="8" indent="-11155" algn="ctr" rtl="0">
              <a:spcBef>
                <a:spcPts val="0"/>
              </a:spcBef>
              <a:spcAft>
                <a:spcPts val="0"/>
              </a:spcAft>
              <a:buNone/>
              <a:defRPr sz="105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219200" y="3200400"/>
            <a:ext cx="21947187" cy="9053511"/>
          </a:xfrm>
          <a:prstGeom prst="rect">
            <a:avLst/>
          </a:prstGeom>
          <a:noFill/>
          <a:ln>
            <a:noFill/>
          </a:ln>
        </p:spPr>
        <p:txBody>
          <a:bodyPr lIns="91425" tIns="91425" rIns="91425" bIns="91425" anchor="t" anchorCtr="0"/>
          <a:lstStyle>
            <a:lvl1pPr marL="815975" marR="0" lvl="0" indent="-333375" algn="l" rtl="0">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1pPr>
            <a:lvl2pPr marL="1768475" marR="0" lvl="1" indent="-263525" algn="l" rtl="0">
              <a:spcBef>
                <a:spcPts val="1340"/>
              </a:spcBef>
              <a:spcAft>
                <a:spcPts val="0"/>
              </a:spcAft>
              <a:buClr>
                <a:schemeClr val="dk1"/>
              </a:buClr>
              <a:buSzPct val="100000"/>
              <a:buFont typeface="Arial"/>
              <a:buChar char="–"/>
              <a:defRPr sz="6700" b="0" i="0" u="none" strike="noStrike" cap="none">
                <a:solidFill>
                  <a:schemeClr val="dk1"/>
                </a:solidFill>
                <a:latin typeface="Calibri"/>
                <a:ea typeface="Calibri"/>
                <a:cs typeface="Calibri"/>
                <a:sym typeface="Calibri"/>
              </a:defRPr>
            </a:lvl2pPr>
            <a:lvl3pPr marL="2720975" marR="0" lvl="2" indent="-187325" algn="l" rtl="0">
              <a:spcBef>
                <a:spcPts val="1140"/>
              </a:spcBef>
              <a:spcAft>
                <a:spcPts val="0"/>
              </a:spcAft>
              <a:buClr>
                <a:schemeClr val="dk1"/>
              </a:buClr>
              <a:buSzPct val="100000"/>
              <a:buFont typeface="Arial"/>
              <a:buChar char="•"/>
              <a:defRPr sz="5700" b="0" i="0" u="none" strike="noStrike" cap="none">
                <a:solidFill>
                  <a:schemeClr val="dk1"/>
                </a:solidFill>
                <a:latin typeface="Calibri"/>
                <a:ea typeface="Calibri"/>
                <a:cs typeface="Calibri"/>
                <a:sym typeface="Calibri"/>
              </a:defRPr>
            </a:lvl3pPr>
            <a:lvl4pPr marL="3810000" marR="0" lvl="3" indent="-241300" algn="l" rtl="0">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4pPr>
            <a:lvl5pPr marL="4897438" marR="0" lvl="4" indent="-249237" algn="l" rtl="0">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5pPr>
            <a:lvl6pPr marL="5987514" marR="0" lvl="5" indent="-24711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76153" marR="0" lvl="6" indent="-243553"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64792" marR="0" lvl="7" indent="-239992"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53431" marR="0" lvl="8" indent="-249131" algn="l" rtl="0">
              <a:spcBef>
                <a:spcPts val="96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1219200" y="12714286"/>
            <a:ext cx="5689600" cy="730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1087437" marR="0" lvl="1" indent="-630237"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2176462" marR="0" lvl="2" indent="-12620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3265487" marR="0" lvl="3" indent="-1893887"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4354512" marR="0" lvl="4" indent="-25257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5443537" marR="0" lvl="5" indent="-3157537"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7621586" marR="0" lvl="6" indent="-44211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10888662" marR="0" lvl="7" indent="-63166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15244762" marR="0" lvl="8" indent="-88439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8331200" y="12714286"/>
            <a:ext cx="7723186" cy="730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1087437" marR="0" lvl="1" indent="-630237"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2176462" marR="0" lvl="2" indent="-12620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3265487" marR="0" lvl="3" indent="-1893887"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4354512" marR="0" lvl="4" indent="-252571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5443537" marR="0" lvl="5" indent="-3157537"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7621586" marR="0" lvl="6" indent="-4421186"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10888662" marR="0" lvl="7" indent="-6316661"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15244762" marR="0" lvl="8" indent="-8843962"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7476787" y="12714286"/>
            <a:ext cx="5689600" cy="730250"/>
          </a:xfrm>
          <a:prstGeom prst="rect">
            <a:avLst/>
          </a:prstGeom>
          <a:noFill/>
          <a:ln>
            <a:noFill/>
          </a:ln>
        </p:spPr>
        <p:txBody>
          <a:bodyPr lIns="217725" tIns="108850" rIns="217725" bIns="10885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2900" b="0" i="0" u="none" strike="noStrike" cap="none">
                <a:solidFill>
                  <a:srgbClr val="898989"/>
                </a:solidFill>
                <a:latin typeface="Arial"/>
                <a:ea typeface="Arial"/>
                <a:cs typeface="Arial"/>
                <a:sym typeface="Arial"/>
              </a:rPr>
              <a:pPr marL="0" marR="0" lvl="0" indent="0" algn="r" rtl="0">
                <a:lnSpc>
                  <a:spcPct val="100000"/>
                </a:lnSpc>
                <a:spcBef>
                  <a:spcPts val="0"/>
                </a:spcBef>
                <a:spcAft>
                  <a:spcPts val="0"/>
                </a:spcAft>
                <a:buClr>
                  <a:srgbClr val="898989"/>
                </a:buClr>
                <a:buSzPct val="25000"/>
                <a:buFont typeface="Arial"/>
                <a:buNone/>
              </a:pPr>
              <a:t>‹Nº›</a:t>
            </a:fld>
            <a:endParaRPr lang="en-US" sz="2900" b="0" i="0" u="none" strike="noStrike" cap="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pn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png"/><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png"/><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png"/><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png"/><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png"/><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png"/><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png"/><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png"/><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png"/><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png"/><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png"/><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png"/><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png"/><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png"/><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png"/><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png"/><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iae.edu.ar/hrocha"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74" y="-3373"/>
            <a:ext cx="24385588" cy="13716893"/>
          </a:xfrm>
          <a:prstGeom prst="rect">
            <a:avLst/>
          </a:prstGeom>
        </p:spPr>
      </p:pic>
      <p:graphicFrame>
        <p:nvGraphicFramePr>
          <p:cNvPr id="8" name="Object 6"/>
          <p:cNvGraphicFramePr>
            <a:graphicFrameLocks noChangeAspect="1"/>
          </p:cNvGraphicFramePr>
          <p:nvPr>
            <p:extLst>
              <p:ext uri="{D42A27DB-BD31-4B8C-83A1-F6EECF244321}">
                <p14:modId xmlns:p14="http://schemas.microsoft.com/office/powerpoint/2010/main" val="3733625860"/>
              </p:ext>
            </p:extLst>
          </p:nvPr>
        </p:nvGraphicFramePr>
        <p:xfrm>
          <a:off x="21265802" y="-3373"/>
          <a:ext cx="3099650" cy="3630413"/>
        </p:xfrm>
        <a:graphic>
          <a:graphicData uri="http://schemas.openxmlformats.org/presentationml/2006/ole">
            <mc:AlternateContent xmlns:mc="http://schemas.openxmlformats.org/markup-compatibility/2006">
              <mc:Choice xmlns:v="urn:schemas-microsoft-com:vml" Requires="v">
                <p:oleObj spid="_x0000_s5156" name="CorelPhotoPaint.Image.9" r:id="rId5" imgW="1892571" imgH="2217143" progId="CorelPhotoPaint.Image.9">
                  <p:embed/>
                </p:oleObj>
              </mc:Choice>
              <mc:Fallback>
                <p:oleObj name="CorelPhotoPaint.Image.9" r:id="rId5" imgW="1892571" imgH="2217143" progId="CorelPhotoPaint.Image.9">
                  <p:embed/>
                  <p:pic>
                    <p:nvPicPr>
                      <p:cNvPr id="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65802" y="-3373"/>
                        <a:ext cx="3099650" cy="3630413"/>
                      </a:xfrm>
                      <a:prstGeom prst="rect">
                        <a:avLst/>
                      </a:prstGeom>
                      <a:noFill/>
                      <a:ln>
                        <a:noFill/>
                      </a:ln>
                      <a:effectLst/>
                    </p:spPr>
                  </p:pic>
                </p:oleObj>
              </mc:Fallback>
            </mc:AlternateContent>
          </a:graphicData>
        </a:graphic>
      </p:graphicFrame>
      <p:pic>
        <p:nvPicPr>
          <p:cNvPr id="3074" name="Picture 2" descr="n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590" y="-269998"/>
            <a:ext cx="7690028" cy="3278219"/>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89"/>
          <p:cNvSpPr txBox="1"/>
          <p:nvPr/>
        </p:nvSpPr>
        <p:spPr>
          <a:xfrm>
            <a:off x="1895650" y="2653729"/>
            <a:ext cx="19082120" cy="3557586"/>
          </a:xfrm>
          <a:prstGeom prst="rect">
            <a:avLst/>
          </a:prstGeom>
          <a:noFill/>
          <a:ln>
            <a:noFill/>
          </a:ln>
        </p:spPr>
        <p:txBody>
          <a:bodyPr lIns="217725" tIns="108850" rIns="217725" bIns="108850" anchor="t" anchorCtr="0">
            <a:noAutofit/>
          </a:bodyPr>
          <a:lstStyle/>
          <a:p>
            <a:pPr marL="0" marR="0" lvl="0" indent="0" algn="ctr" rtl="0">
              <a:lnSpc>
                <a:spcPct val="110000"/>
              </a:lnSpc>
              <a:spcBef>
                <a:spcPts val="0"/>
              </a:spcBef>
              <a:spcAft>
                <a:spcPts val="0"/>
              </a:spcAft>
              <a:buClr>
                <a:srgbClr val="0070C0"/>
              </a:buClr>
              <a:buSzPct val="25000"/>
              <a:buFont typeface="Franklin Gothic"/>
              <a:buNone/>
            </a:pPr>
            <a:r>
              <a:rPr lang="en-US" sz="10500" b="1" i="0" u="none" strike="noStrike" cap="none" dirty="0">
                <a:solidFill>
                  <a:schemeClr val="bg1"/>
                </a:solidFill>
                <a:latin typeface="Franklin Gothic"/>
                <a:ea typeface="Franklin Gothic"/>
                <a:cs typeface="Franklin Gothic"/>
                <a:sym typeface="Franklin Gothic"/>
              </a:rPr>
              <a:t>Taller de </a:t>
            </a:r>
            <a:r>
              <a:rPr lang="en-US" sz="10500" b="1" i="0" u="none" strike="noStrike" cap="none" dirty="0" err="1">
                <a:solidFill>
                  <a:schemeClr val="bg1"/>
                </a:solidFill>
                <a:latin typeface="Franklin Gothic"/>
                <a:ea typeface="Franklin Gothic"/>
                <a:cs typeface="Franklin Gothic"/>
                <a:sym typeface="Franklin Gothic"/>
              </a:rPr>
              <a:t>Trabajo</a:t>
            </a:r>
            <a:r>
              <a:rPr lang="en-US" sz="10500" b="1" i="0" u="none" strike="noStrike" cap="none" dirty="0">
                <a:solidFill>
                  <a:schemeClr val="bg1"/>
                </a:solidFill>
                <a:latin typeface="Franklin Gothic"/>
                <a:ea typeface="Franklin Gothic"/>
                <a:cs typeface="Franklin Gothic"/>
                <a:sym typeface="Franklin Gothic"/>
              </a:rPr>
              <a:t>: </a:t>
            </a:r>
            <a:r>
              <a:rPr lang="en-US" sz="10500" b="1" i="0" u="none" strike="noStrike" cap="none" dirty="0" err="1">
                <a:solidFill>
                  <a:schemeClr val="bg1"/>
                </a:solidFill>
                <a:latin typeface="Franklin Gothic"/>
                <a:ea typeface="Franklin Gothic"/>
                <a:cs typeface="Franklin Gothic"/>
                <a:sym typeface="Franklin Gothic"/>
              </a:rPr>
              <a:t>Llevando</a:t>
            </a:r>
            <a:r>
              <a:rPr lang="en-US" sz="10500" b="1" i="0" u="none" strike="noStrike" cap="none" dirty="0">
                <a:solidFill>
                  <a:schemeClr val="bg1"/>
                </a:solidFill>
                <a:latin typeface="Franklin Gothic"/>
                <a:ea typeface="Franklin Gothic"/>
                <a:cs typeface="Franklin Gothic"/>
                <a:sym typeface="Franklin Gothic"/>
              </a:rPr>
              <a:t> la </a:t>
            </a:r>
            <a:r>
              <a:rPr lang="en-US" sz="10500" b="1" i="0" u="none" strike="noStrike" cap="none" dirty="0" err="1">
                <a:solidFill>
                  <a:schemeClr val="bg1"/>
                </a:solidFill>
                <a:latin typeface="Franklin Gothic"/>
                <a:ea typeface="Franklin Gothic"/>
                <a:cs typeface="Franklin Gothic"/>
                <a:sym typeface="Franklin Gothic"/>
              </a:rPr>
              <a:t>Voz</a:t>
            </a:r>
            <a:r>
              <a:rPr lang="en-US" sz="10500" b="1" i="0" u="none" strike="noStrike" cap="none" dirty="0">
                <a:solidFill>
                  <a:schemeClr val="bg1"/>
                </a:solidFill>
                <a:latin typeface="Franklin Gothic"/>
                <a:ea typeface="Franklin Gothic"/>
                <a:cs typeface="Franklin Gothic"/>
                <a:sym typeface="Franklin Gothic"/>
              </a:rPr>
              <a:t> del </a:t>
            </a:r>
            <a:r>
              <a:rPr lang="en-US" sz="10500" b="1" i="0" u="none" strike="noStrike" cap="none" dirty="0" err="1">
                <a:solidFill>
                  <a:schemeClr val="bg1"/>
                </a:solidFill>
                <a:latin typeface="Franklin Gothic"/>
                <a:ea typeface="Franklin Gothic"/>
                <a:cs typeface="Franklin Gothic"/>
                <a:sym typeface="Franklin Gothic"/>
              </a:rPr>
              <a:t>Ciudadano</a:t>
            </a:r>
            <a:r>
              <a:rPr lang="en-US" sz="10500" b="1" i="0" u="none" strike="noStrike" cap="none" dirty="0">
                <a:solidFill>
                  <a:schemeClr val="bg1"/>
                </a:solidFill>
                <a:latin typeface="Franklin Gothic"/>
                <a:ea typeface="Franklin Gothic"/>
                <a:cs typeface="Franklin Gothic"/>
                <a:sym typeface="Franklin Gothic"/>
              </a:rPr>
              <a:t> al G20</a:t>
            </a:r>
          </a:p>
        </p:txBody>
      </p:sp>
      <p:sp>
        <p:nvSpPr>
          <p:cNvPr id="13" name="Shape 95"/>
          <p:cNvSpPr txBox="1">
            <a:spLocks/>
          </p:cNvSpPr>
          <p:nvPr/>
        </p:nvSpPr>
        <p:spPr>
          <a:xfrm>
            <a:off x="253645" y="12311903"/>
            <a:ext cx="24385585" cy="1416713"/>
          </a:xfrm>
          <a:prstGeom prst="rect">
            <a:avLst/>
          </a:prstGeom>
          <a:noFill/>
          <a:ln>
            <a:noFill/>
          </a:ln>
        </p:spPr>
        <p:txBody>
          <a:bodyPr lIns="217725" tIns="108850" rIns="217725" bIns="108850" anchor="t" anchorCtr="0">
            <a:noAutofit/>
          </a:bodyPr>
          <a:lstStyle>
            <a:defPPr marR="0" lvl="0" algn="l" rtl="0">
              <a:lnSpc>
                <a:spcPct val="100000"/>
              </a:lnSpc>
              <a:spcBef>
                <a:spcPts val="0"/>
              </a:spcBef>
              <a:spcAft>
                <a:spcPts val="0"/>
              </a:spcAft>
            </a:defPPr>
            <a:lvl1pPr marL="815975" marR="0" lvl="0" indent="-333375" algn="l" rtl="0">
              <a:lnSpc>
                <a:spcPct val="100000"/>
              </a:lnSpc>
              <a:spcBef>
                <a:spcPts val="1520"/>
              </a:spcBef>
              <a:spcAft>
                <a:spcPts val="0"/>
              </a:spcAft>
              <a:buClr>
                <a:schemeClr val="dk1"/>
              </a:buClr>
              <a:buSzPct val="100000"/>
              <a:buFont typeface="Arial"/>
              <a:buChar char="•"/>
              <a:defRPr sz="7600" b="0" i="0" u="none" strike="noStrike" cap="none">
                <a:solidFill>
                  <a:schemeClr val="dk1"/>
                </a:solidFill>
                <a:latin typeface="Calibri"/>
                <a:ea typeface="Calibri"/>
                <a:cs typeface="Calibri"/>
                <a:sym typeface="Calibri"/>
              </a:defRPr>
            </a:lvl1pPr>
            <a:lvl2pPr marL="1768475" marR="0" lvl="1" indent="-263525" algn="l" rtl="0">
              <a:lnSpc>
                <a:spcPct val="100000"/>
              </a:lnSpc>
              <a:spcBef>
                <a:spcPts val="1340"/>
              </a:spcBef>
              <a:spcAft>
                <a:spcPts val="0"/>
              </a:spcAft>
              <a:buClr>
                <a:schemeClr val="dk1"/>
              </a:buClr>
              <a:buSzPct val="100000"/>
              <a:buFont typeface="Arial"/>
              <a:buChar char="–"/>
              <a:defRPr sz="6700" b="0" i="0" u="none" strike="noStrike" cap="none">
                <a:solidFill>
                  <a:schemeClr val="dk1"/>
                </a:solidFill>
                <a:latin typeface="Calibri"/>
                <a:ea typeface="Calibri"/>
                <a:cs typeface="Calibri"/>
                <a:sym typeface="Calibri"/>
              </a:defRPr>
            </a:lvl2pPr>
            <a:lvl3pPr marL="2720975" marR="0" lvl="2" indent="-187325" algn="l" rtl="0">
              <a:lnSpc>
                <a:spcPct val="100000"/>
              </a:lnSpc>
              <a:spcBef>
                <a:spcPts val="1140"/>
              </a:spcBef>
              <a:spcAft>
                <a:spcPts val="0"/>
              </a:spcAft>
              <a:buClr>
                <a:schemeClr val="dk1"/>
              </a:buClr>
              <a:buSzPct val="100000"/>
              <a:buFont typeface="Arial"/>
              <a:buChar char="•"/>
              <a:defRPr sz="5700" b="0" i="0" u="none" strike="noStrike" cap="none">
                <a:solidFill>
                  <a:schemeClr val="dk1"/>
                </a:solidFill>
                <a:latin typeface="Calibri"/>
                <a:ea typeface="Calibri"/>
                <a:cs typeface="Calibri"/>
                <a:sym typeface="Calibri"/>
              </a:defRPr>
            </a:lvl3pPr>
            <a:lvl4pPr marL="3810000" marR="0" lvl="3" indent="-241300"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4pPr>
            <a:lvl5pPr marL="4897438" marR="0" lvl="4" indent="-249237"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5pPr>
            <a:lvl6pPr marL="5987514" marR="0" lvl="5" indent="-24711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6pPr>
            <a:lvl7pPr marL="7076153" marR="0" lvl="6" indent="-24355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7pPr>
            <a:lvl8pPr marL="8164792" marR="0" lvl="7" indent="-239992"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8pPr>
            <a:lvl9pPr marL="9253431" marR="0" lvl="8" indent="-24913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Calibri"/>
                <a:ea typeface="Calibri"/>
                <a:cs typeface="Calibri"/>
                <a:sym typeface="Calibri"/>
              </a:defRPr>
            </a:lvl9pPr>
          </a:lstStyle>
          <a:p>
            <a:pPr indent="-815975" algn="ctr">
              <a:spcBef>
                <a:spcPts val="2000"/>
              </a:spcBef>
              <a:buClr>
                <a:srgbClr val="0070C0"/>
              </a:buClr>
              <a:buSzPct val="25000"/>
              <a:buFont typeface="Arial"/>
              <a:buNone/>
            </a:pPr>
            <a:r>
              <a:rPr lang="en-US" sz="5400" b="1" dirty="0" err="1" smtClean="0">
                <a:solidFill>
                  <a:srgbClr val="FFFF00"/>
                </a:solidFill>
                <a:latin typeface="Franklin Gothic"/>
                <a:ea typeface="Franklin Gothic"/>
                <a:cs typeface="Franklin Gothic"/>
                <a:sym typeface="Franklin Gothic"/>
              </a:rPr>
              <a:t>Moderador</a:t>
            </a:r>
            <a:r>
              <a:rPr lang="en-US" sz="5400" b="1" dirty="0" smtClean="0">
                <a:solidFill>
                  <a:srgbClr val="FFFF00"/>
                </a:solidFill>
                <a:latin typeface="Franklin Gothic"/>
                <a:ea typeface="Franklin Gothic"/>
                <a:cs typeface="Franklin Gothic"/>
                <a:sym typeface="Franklin Gothic"/>
              </a:rPr>
              <a:t> - Prof. Hector Rocha (www.iae.edu.ar/hrocha)</a:t>
            </a:r>
            <a:endParaRPr lang="en-US" sz="1800" dirty="0" smtClean="0">
              <a:solidFill>
                <a:srgbClr val="FFFF00"/>
              </a:solidFill>
              <a:latin typeface="Franklin Gothic"/>
              <a:ea typeface="Franklin Gothic"/>
              <a:cs typeface="Franklin Gothic"/>
              <a:sym typeface="Franklin Gothic"/>
            </a:endParaRPr>
          </a:p>
          <a:p>
            <a:pPr indent="-815975">
              <a:spcBef>
                <a:spcPts val="880"/>
              </a:spcBef>
              <a:buFont typeface="Arial"/>
              <a:buNone/>
            </a:pPr>
            <a:endParaRPr lang="en-US" sz="1800" dirty="0">
              <a:solidFill>
                <a:srgbClr val="FFFF0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02724060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03213841"/>
              </p:ext>
            </p:extLst>
          </p:nvPr>
        </p:nvGraphicFramePr>
        <p:xfrm>
          <a:off x="1175570" y="4050482"/>
          <a:ext cx="22250472" cy="530352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Lograr</a:t>
                      </a:r>
                      <a:r>
                        <a:rPr lang="en-US" sz="4800" dirty="0" smtClean="0"/>
                        <a:t> </a:t>
                      </a:r>
                      <a:r>
                        <a:rPr lang="en-US" sz="4800" dirty="0" err="1" smtClean="0"/>
                        <a:t>estabilidad</a:t>
                      </a:r>
                      <a:r>
                        <a:rPr lang="en-US" sz="4800" dirty="0" smtClean="0"/>
                        <a:t> </a:t>
                      </a:r>
                      <a:r>
                        <a:rPr lang="en-US" sz="4800" dirty="0" err="1" smtClean="0"/>
                        <a:t>económica</a:t>
                      </a:r>
                      <a:r>
                        <a:rPr lang="en-US" sz="4800" dirty="0" smtClean="0"/>
                        <a:t> y </a:t>
                      </a:r>
                      <a:r>
                        <a:rPr lang="en-US" sz="4800" dirty="0" err="1" smtClean="0"/>
                        <a:t>financiera</a:t>
                      </a:r>
                      <a:r>
                        <a:rPr lang="en-US" sz="4800" dirty="0" smtClean="0"/>
                        <a:t>.</a:t>
                      </a:r>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Apoyar</a:t>
                      </a:r>
                      <a:r>
                        <a:rPr lang="en-US" sz="4800" baseline="0" dirty="0" smtClean="0"/>
                        <a:t> a </a:t>
                      </a:r>
                      <a:r>
                        <a:rPr lang="en-US" sz="4800" baseline="0" dirty="0" err="1" smtClean="0"/>
                        <a:t>los</a:t>
                      </a:r>
                      <a:r>
                        <a:rPr lang="en-US" sz="4800" baseline="0" dirty="0" smtClean="0"/>
                        <a:t> </a:t>
                      </a:r>
                      <a:r>
                        <a:rPr lang="en-US" sz="4800" baseline="0" dirty="0" err="1" smtClean="0"/>
                        <a:t>países</a:t>
                      </a:r>
                      <a:r>
                        <a:rPr lang="en-US" sz="4800" baseline="0" dirty="0" smtClean="0"/>
                        <a:t> que </a:t>
                      </a:r>
                      <a:r>
                        <a:rPr lang="en-US" sz="4800" baseline="0" dirty="0" err="1" smtClean="0"/>
                        <a:t>muestren</a:t>
                      </a:r>
                      <a:r>
                        <a:rPr lang="en-US" sz="4800" baseline="0" dirty="0" smtClean="0"/>
                        <a:t> </a:t>
                      </a:r>
                      <a:r>
                        <a:rPr lang="en-US" sz="4800" baseline="0" dirty="0" err="1" smtClean="0"/>
                        <a:t>progresos</a:t>
                      </a:r>
                      <a:r>
                        <a:rPr lang="en-US" sz="4800" baseline="0" dirty="0" smtClean="0"/>
                        <a:t> </a:t>
                      </a:r>
                      <a:r>
                        <a:rPr lang="en-US" sz="4800" baseline="0" dirty="0" err="1" smtClean="0"/>
                        <a:t>en</a:t>
                      </a:r>
                      <a:r>
                        <a:rPr lang="en-US" sz="4800" baseline="0" dirty="0" smtClean="0"/>
                        <a:t> </a:t>
                      </a:r>
                      <a:r>
                        <a:rPr lang="en-US" sz="4800" baseline="0" dirty="0" err="1" smtClean="0"/>
                        <a:t>lograr</a:t>
                      </a:r>
                      <a:r>
                        <a:rPr lang="en-US" sz="4800" baseline="0" dirty="0" smtClean="0"/>
                        <a:t> el </a:t>
                      </a:r>
                      <a:r>
                        <a:rPr lang="en-US" sz="4800" baseline="0" dirty="0" err="1" smtClean="0"/>
                        <a:t>equilibrio</a:t>
                      </a:r>
                      <a:r>
                        <a:rPr lang="en-US" sz="4800" baseline="0" dirty="0" smtClean="0"/>
                        <a:t> fiscal y </a:t>
                      </a:r>
                      <a:r>
                        <a:rPr lang="en-US" sz="4800" baseline="0" dirty="0" err="1" smtClean="0"/>
                        <a:t>en</a:t>
                      </a:r>
                      <a:r>
                        <a:rPr lang="en-US" sz="4800" baseline="0" dirty="0" smtClean="0"/>
                        <a:t> </a:t>
                      </a:r>
                      <a:r>
                        <a:rPr lang="en-US" sz="4800" baseline="0" dirty="0" err="1" smtClean="0"/>
                        <a:t>combatir</a:t>
                      </a:r>
                      <a:r>
                        <a:rPr lang="en-US" sz="4800" baseline="0" dirty="0" smtClean="0"/>
                        <a:t> la </a:t>
                      </a:r>
                      <a:r>
                        <a:rPr lang="en-US" sz="4800" baseline="0" dirty="0" err="1" smtClean="0"/>
                        <a:t>corrupción</a:t>
                      </a:r>
                      <a:r>
                        <a:rPr lang="en-US" sz="4800" baseline="0" dirty="0" smtClean="0"/>
                        <a:t>.</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sp>
        <p:nvSpPr>
          <p:cNvPr id="4" name="Rectangle 4"/>
          <p:cNvSpPr>
            <a:spLocks noChangeArrowheads="1"/>
          </p:cNvSpPr>
          <p:nvPr/>
        </p:nvSpPr>
        <p:spPr bwMode="auto">
          <a:xfrm>
            <a:off x="743522" y="0"/>
            <a:ext cx="23642066"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2</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endParaRPr lang="es-ES" sz="5400" b="1" i="1" dirty="0">
              <a:solidFill>
                <a:srgbClr val="3399FF"/>
              </a:solidFill>
              <a:latin typeface="Arial"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3564"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5936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959546" y="3834458"/>
          <a:ext cx="22250472" cy="676656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Combatir</a:t>
                      </a:r>
                      <a:r>
                        <a:rPr lang="en-US" sz="4800" baseline="0" dirty="0" smtClean="0"/>
                        <a:t> la </a:t>
                      </a:r>
                      <a:r>
                        <a:rPr lang="en-US" sz="4800" baseline="0" dirty="0" err="1" smtClean="0"/>
                        <a:t>contaminación</a:t>
                      </a:r>
                      <a:r>
                        <a:rPr lang="en-US" sz="4800" baseline="0" dirty="0" smtClean="0"/>
                        <a:t> de </a:t>
                      </a:r>
                      <a:r>
                        <a:rPr lang="en-US" sz="4800" baseline="0" dirty="0" err="1" smtClean="0"/>
                        <a:t>los</a:t>
                      </a:r>
                      <a:r>
                        <a:rPr lang="en-US" sz="4800" baseline="0" dirty="0" smtClean="0"/>
                        <a:t> </a:t>
                      </a:r>
                      <a:r>
                        <a:rPr lang="en-US" sz="4800" baseline="0" dirty="0" err="1" smtClean="0"/>
                        <a:t>recursos</a:t>
                      </a:r>
                      <a:r>
                        <a:rPr lang="en-US" sz="4800" baseline="0" dirty="0" smtClean="0"/>
                        <a:t> </a:t>
                      </a:r>
                      <a:r>
                        <a:rPr lang="en-US" sz="4800" baseline="0" dirty="0" err="1" smtClean="0"/>
                        <a:t>hídricos</a:t>
                      </a:r>
                      <a:r>
                        <a:rPr lang="en-US" sz="4800" baseline="0" dirty="0" smtClean="0"/>
                        <a:t>.</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Monitoreo</a:t>
                      </a:r>
                      <a:r>
                        <a:rPr lang="en-US" sz="4800" dirty="0" smtClean="0"/>
                        <a:t> </a:t>
                      </a:r>
                      <a:r>
                        <a:rPr lang="en-US" sz="4800" dirty="0" err="1" smtClean="0"/>
                        <a:t>permanente</a:t>
                      </a:r>
                      <a:r>
                        <a:rPr lang="en-US" sz="4800" dirty="0" smtClean="0"/>
                        <a:t> de </a:t>
                      </a:r>
                      <a:r>
                        <a:rPr lang="en-US" sz="4800" dirty="0" err="1" smtClean="0"/>
                        <a:t>los</a:t>
                      </a:r>
                      <a:r>
                        <a:rPr lang="en-US" sz="4800" dirty="0" smtClean="0"/>
                        <a:t> </a:t>
                      </a:r>
                      <a:r>
                        <a:rPr lang="en-US" sz="4800" dirty="0" err="1" smtClean="0"/>
                        <a:t>niveles</a:t>
                      </a:r>
                      <a:r>
                        <a:rPr lang="en-US" sz="4800" dirty="0" smtClean="0"/>
                        <a:t> de </a:t>
                      </a:r>
                      <a:r>
                        <a:rPr lang="en-US" sz="4800" dirty="0" err="1" smtClean="0"/>
                        <a:t>contaminación</a:t>
                      </a:r>
                      <a:r>
                        <a:rPr lang="en-US" sz="4800" dirty="0" smtClean="0"/>
                        <a:t> de </a:t>
                      </a:r>
                      <a:r>
                        <a:rPr lang="en-US" sz="4800" dirty="0" err="1" smtClean="0"/>
                        <a:t>los</a:t>
                      </a:r>
                      <a:r>
                        <a:rPr lang="en-US" sz="4800" dirty="0" smtClean="0"/>
                        <a:t> </a:t>
                      </a:r>
                      <a:r>
                        <a:rPr lang="en-US" sz="4800" dirty="0" err="1" smtClean="0"/>
                        <a:t>recursos</a:t>
                      </a:r>
                      <a:r>
                        <a:rPr lang="en-US" sz="4800" dirty="0" smtClean="0"/>
                        <a:t> </a:t>
                      </a:r>
                      <a:r>
                        <a:rPr lang="en-US" sz="4800" dirty="0" err="1" smtClean="0"/>
                        <a:t>hídricos</a:t>
                      </a:r>
                      <a:r>
                        <a:rPr lang="en-US" sz="4800" dirty="0" smtClean="0"/>
                        <a:t>,</a:t>
                      </a:r>
                      <a:r>
                        <a:rPr lang="en-US" sz="4800" baseline="0" dirty="0" smtClean="0"/>
                        <a:t> </a:t>
                      </a:r>
                      <a:r>
                        <a:rPr lang="en-US" sz="4800" baseline="0" dirty="0" err="1" smtClean="0"/>
                        <a:t>controlando</a:t>
                      </a:r>
                      <a:r>
                        <a:rPr lang="en-US" sz="4800" baseline="0" dirty="0" smtClean="0"/>
                        <a:t> a las </a:t>
                      </a:r>
                      <a:r>
                        <a:rPr lang="en-US" sz="4800" baseline="0" dirty="0" err="1" smtClean="0"/>
                        <a:t>entidades</a:t>
                      </a:r>
                      <a:r>
                        <a:rPr lang="en-US" sz="4800" baseline="0" dirty="0" smtClean="0"/>
                        <a:t> </a:t>
                      </a:r>
                      <a:r>
                        <a:rPr lang="en-US" sz="4800" baseline="0" dirty="0" err="1" smtClean="0"/>
                        <a:t>contaminantes</a:t>
                      </a:r>
                      <a:r>
                        <a:rPr lang="en-US" sz="4800" baseline="0" dirty="0" smtClean="0"/>
                        <a:t> </a:t>
                      </a:r>
                      <a:r>
                        <a:rPr lang="en-US" sz="4800" baseline="0" dirty="0" err="1" smtClean="0"/>
                        <a:t>por</a:t>
                      </a:r>
                      <a:r>
                        <a:rPr lang="en-US" sz="4800" baseline="0" dirty="0" smtClean="0"/>
                        <a:t> </a:t>
                      </a:r>
                      <a:r>
                        <a:rPr lang="en-US" sz="4800" baseline="0" dirty="0" err="1" smtClean="0"/>
                        <a:t>medio</a:t>
                      </a:r>
                      <a:r>
                        <a:rPr lang="en-US" sz="4800" baseline="0" dirty="0" smtClean="0"/>
                        <a:t> de </a:t>
                      </a:r>
                      <a:r>
                        <a:rPr lang="en-US" sz="4800" baseline="0" dirty="0" err="1" smtClean="0"/>
                        <a:t>reglamentaciones</a:t>
                      </a:r>
                      <a:r>
                        <a:rPr lang="en-US" sz="4800" baseline="0" dirty="0" smtClean="0"/>
                        <a:t> </a:t>
                      </a:r>
                      <a:r>
                        <a:rPr lang="en-US" sz="4800" baseline="0" dirty="0" err="1" smtClean="0"/>
                        <a:t>simplificadas</a:t>
                      </a:r>
                      <a:r>
                        <a:rPr lang="en-US" sz="4800" baseline="0" dirty="0" smtClean="0"/>
                        <a:t> y </a:t>
                      </a:r>
                      <a:r>
                        <a:rPr lang="en-US" sz="4800" baseline="0" dirty="0" err="1" smtClean="0"/>
                        <a:t>estandarizadas</a:t>
                      </a:r>
                      <a:r>
                        <a:rPr lang="en-US" sz="4800" baseline="0" dirty="0" smtClean="0"/>
                        <a:t>, y un </a:t>
                      </a:r>
                      <a:r>
                        <a:rPr lang="en-US" sz="4800" baseline="0" dirty="0" err="1" smtClean="0"/>
                        <a:t>régimen</a:t>
                      </a:r>
                      <a:r>
                        <a:rPr lang="en-US" sz="4800" baseline="0" dirty="0" smtClean="0"/>
                        <a:t> </a:t>
                      </a:r>
                      <a:r>
                        <a:rPr lang="en-US" sz="4800" baseline="0" smtClean="0"/>
                        <a:t>estricto </a:t>
                      </a:r>
                      <a:r>
                        <a:rPr lang="en-US" sz="4800" baseline="0" dirty="0" smtClean="0"/>
                        <a:t>de </a:t>
                      </a:r>
                      <a:r>
                        <a:rPr lang="en-US" sz="4800" baseline="0" dirty="0" err="1" smtClean="0"/>
                        <a:t>incentivos</a:t>
                      </a:r>
                      <a:r>
                        <a:rPr lang="en-US" sz="4800" baseline="0" dirty="0" smtClean="0"/>
                        <a:t> y </a:t>
                      </a:r>
                      <a:r>
                        <a:rPr lang="en-US" sz="4800" baseline="0" dirty="0" err="1" smtClean="0"/>
                        <a:t>sanciones</a:t>
                      </a:r>
                      <a:r>
                        <a:rPr lang="en-US" sz="4800" baseline="0" dirty="0" smtClean="0"/>
                        <a:t>.</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sp>
        <p:nvSpPr>
          <p:cNvPr id="4" name="Rectangle 4"/>
          <p:cNvSpPr>
            <a:spLocks noChangeArrowheads="1"/>
          </p:cNvSpPr>
          <p:nvPr/>
        </p:nvSpPr>
        <p:spPr bwMode="auto">
          <a:xfrm>
            <a:off x="743522" y="0"/>
            <a:ext cx="23642066"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2</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endParaRPr lang="es-ES" sz="5400" b="1" i="1" dirty="0">
              <a:solidFill>
                <a:srgbClr val="3399FF"/>
              </a:solidFill>
              <a:latin typeface="Arial"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4588"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24814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3</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65220027"/>
              </p:ext>
            </p:extLst>
          </p:nvPr>
        </p:nvGraphicFramePr>
        <p:xfrm>
          <a:off x="1031555" y="4266506"/>
          <a:ext cx="22250472" cy="749808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como</a:t>
                      </a:r>
                      <a:r>
                        <a:rPr lang="en-US" sz="4800" dirty="0" smtClean="0"/>
                        <a:t> </a:t>
                      </a:r>
                      <a:r>
                        <a:rPr lang="en-US" sz="4800" dirty="0" err="1" smtClean="0"/>
                        <a:t>favorecer</a:t>
                      </a:r>
                      <a:r>
                        <a:rPr lang="en-US" sz="4800" dirty="0" smtClean="0"/>
                        <a:t> el </a:t>
                      </a:r>
                      <a:r>
                        <a:rPr lang="en-US" sz="4800" dirty="0" err="1" smtClean="0"/>
                        <a:t>desarrollo</a:t>
                      </a:r>
                      <a:r>
                        <a:rPr lang="en-US" sz="4800" dirty="0" smtClean="0"/>
                        <a:t> local via inversion </a:t>
                      </a:r>
                      <a:r>
                        <a:rPr lang="en-US" sz="4800" dirty="0" err="1" smtClean="0"/>
                        <a:t>extranjera</a:t>
                      </a:r>
                      <a:r>
                        <a:rPr lang="en-US" sz="4800" dirty="0" smtClean="0"/>
                        <a:t> </a:t>
                      </a:r>
                      <a:r>
                        <a:rPr lang="en-US" sz="4800" dirty="0" err="1" smtClean="0"/>
                        <a:t>pero</a:t>
                      </a:r>
                      <a:r>
                        <a:rPr lang="en-US" sz="4800" dirty="0" smtClean="0"/>
                        <a:t> que sea </a:t>
                      </a:r>
                      <a:r>
                        <a:rPr lang="en-US" sz="4800" dirty="0" err="1" smtClean="0"/>
                        <a:t>conveniente</a:t>
                      </a:r>
                      <a:r>
                        <a:rPr lang="en-US" sz="4800" dirty="0" smtClean="0"/>
                        <a:t> y </a:t>
                      </a:r>
                      <a:r>
                        <a:rPr lang="en-US" sz="4800" dirty="0" err="1" smtClean="0"/>
                        <a:t>sustentable</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fomentar</a:t>
                      </a:r>
                      <a:r>
                        <a:rPr lang="en-US" sz="4800" dirty="0" smtClean="0"/>
                        <a:t> que</a:t>
                      </a:r>
                      <a:r>
                        <a:rPr lang="en-US" sz="4800" baseline="0" dirty="0" smtClean="0"/>
                        <a:t> </a:t>
                      </a:r>
                      <a:r>
                        <a:rPr lang="en-US" sz="4800" baseline="0" dirty="0" err="1" smtClean="0"/>
                        <a:t>los</a:t>
                      </a:r>
                      <a:r>
                        <a:rPr lang="en-US" sz="4800" baseline="0" dirty="0" smtClean="0"/>
                        <a:t> </a:t>
                      </a:r>
                      <a:r>
                        <a:rPr lang="en-US" sz="4800" baseline="0" dirty="0" err="1" smtClean="0"/>
                        <a:t>paises</a:t>
                      </a:r>
                      <a:r>
                        <a:rPr lang="en-US" sz="4800" baseline="0" dirty="0" smtClean="0"/>
                        <a:t> g 20 </a:t>
                      </a:r>
                      <a:r>
                        <a:rPr lang="en-US" sz="4800" baseline="0" dirty="0" err="1" smtClean="0"/>
                        <a:t>financien</a:t>
                      </a:r>
                      <a:r>
                        <a:rPr lang="en-US" sz="4800" baseline="0" dirty="0" smtClean="0"/>
                        <a:t> la </a:t>
                      </a:r>
                      <a:r>
                        <a:rPr lang="en-US" sz="4800" baseline="0" dirty="0" err="1" smtClean="0"/>
                        <a:t>radiacion</a:t>
                      </a:r>
                      <a:r>
                        <a:rPr lang="en-US" sz="4800" baseline="0" dirty="0" smtClean="0"/>
                        <a:t> de </a:t>
                      </a:r>
                      <a:r>
                        <a:rPr lang="en-US" sz="4800" baseline="0" dirty="0" err="1" smtClean="0"/>
                        <a:t>empresas</a:t>
                      </a:r>
                      <a:r>
                        <a:rPr lang="en-US" sz="4800" baseline="0" dirty="0" smtClean="0"/>
                        <a:t> </a:t>
                      </a:r>
                      <a:r>
                        <a:rPr lang="en-US" sz="4800" baseline="0" dirty="0" err="1" smtClean="0"/>
                        <a:t>en</a:t>
                      </a:r>
                      <a:r>
                        <a:rPr lang="en-US" sz="4800" baseline="0" dirty="0" smtClean="0"/>
                        <a:t> </a:t>
                      </a:r>
                      <a:r>
                        <a:rPr lang="en-US" sz="4800" baseline="0" dirty="0" err="1" smtClean="0"/>
                        <a:t>paises</a:t>
                      </a:r>
                      <a:r>
                        <a:rPr lang="en-US" sz="4800" baseline="0" dirty="0" smtClean="0"/>
                        <a:t> </a:t>
                      </a:r>
                      <a:r>
                        <a:rPr lang="en-US" sz="4800" baseline="0" dirty="0" err="1" smtClean="0"/>
                        <a:t>en</a:t>
                      </a:r>
                      <a:r>
                        <a:rPr lang="en-US" sz="4800" baseline="0" dirty="0" smtClean="0"/>
                        <a:t> via de </a:t>
                      </a:r>
                      <a:r>
                        <a:rPr lang="en-US" sz="4800" baseline="0" dirty="0" err="1" smtClean="0"/>
                        <a:t>desarrollo</a:t>
                      </a:r>
                      <a:r>
                        <a:rPr lang="en-US" sz="4800" baseline="0" dirty="0" smtClean="0"/>
                        <a:t> con </a:t>
                      </a:r>
                      <a:r>
                        <a:rPr lang="en-US" sz="4800" baseline="0" dirty="0" err="1" smtClean="0"/>
                        <a:t>produccion</a:t>
                      </a:r>
                      <a:r>
                        <a:rPr lang="en-US" sz="4800" baseline="0" dirty="0" smtClean="0"/>
                        <a:t> local  Con valor </a:t>
                      </a:r>
                      <a:r>
                        <a:rPr lang="en-US" sz="4800" baseline="0" dirty="0" err="1" smtClean="0"/>
                        <a:t>agregado</a:t>
                      </a:r>
                      <a:r>
                        <a:rPr lang="en-US" sz="4800" baseline="0" dirty="0" smtClean="0"/>
                        <a:t> , con </a:t>
                      </a:r>
                      <a:r>
                        <a:rPr lang="en-US" sz="4800" baseline="0" dirty="0" err="1" smtClean="0"/>
                        <a:t>empleo</a:t>
                      </a:r>
                      <a:r>
                        <a:rPr lang="en-US" sz="4800" baseline="0" dirty="0" smtClean="0"/>
                        <a:t> local, </a:t>
                      </a:r>
                      <a:r>
                        <a:rPr lang="en-US" sz="4800" baseline="0" dirty="0" err="1" smtClean="0"/>
                        <a:t>capacitacion</a:t>
                      </a:r>
                      <a:r>
                        <a:rPr lang="en-US" sz="4800" baseline="0" dirty="0" smtClean="0"/>
                        <a:t> local y </a:t>
                      </a:r>
                      <a:r>
                        <a:rPr lang="en-US" sz="4800" baseline="0" dirty="0" err="1" smtClean="0"/>
                        <a:t>tecnologia</a:t>
                      </a:r>
                      <a:r>
                        <a:rPr lang="en-US" sz="4800" baseline="0" dirty="0" smtClean="0"/>
                        <a:t> de </a:t>
                      </a:r>
                      <a:r>
                        <a:rPr lang="en-US" sz="4800" baseline="0" dirty="0" err="1" smtClean="0"/>
                        <a:t>vanguardia</a:t>
                      </a:r>
                      <a:r>
                        <a:rPr lang="en-US" sz="4800" baseline="0" dirty="0" smtClean="0"/>
                        <a:t> </a:t>
                      </a:r>
                      <a:r>
                        <a:rPr lang="en-US" sz="4800" baseline="0" dirty="0" err="1" smtClean="0"/>
                        <a:t>sustentable</a:t>
                      </a:r>
                      <a:r>
                        <a:rPr lang="en-US" sz="4800" baseline="0" dirty="0" smtClean="0"/>
                        <a:t>. </a:t>
                      </a:r>
                      <a:r>
                        <a:rPr lang="en-US" sz="4800" baseline="0" dirty="0" err="1" smtClean="0"/>
                        <a:t>Abasteciendo</a:t>
                      </a:r>
                      <a:r>
                        <a:rPr lang="en-US" sz="4800" baseline="0" dirty="0" smtClean="0"/>
                        <a:t> </a:t>
                      </a:r>
                      <a:r>
                        <a:rPr lang="en-US" sz="4800" baseline="0" dirty="0" err="1" smtClean="0"/>
                        <a:t>mercados</a:t>
                      </a:r>
                      <a:r>
                        <a:rPr lang="en-US" sz="4800" baseline="0" dirty="0" smtClean="0"/>
                        <a:t> locales y </a:t>
                      </a:r>
                      <a:r>
                        <a:rPr lang="en-US" sz="4800" baseline="0" dirty="0" err="1" smtClean="0"/>
                        <a:t>globales</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5612"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71759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3</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89314131"/>
              </p:ext>
            </p:extLst>
          </p:nvPr>
        </p:nvGraphicFramePr>
        <p:xfrm>
          <a:off x="1031555" y="3906466"/>
          <a:ext cx="22250472" cy="822960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como</a:t>
                      </a:r>
                      <a:r>
                        <a:rPr lang="en-US" sz="4800" dirty="0" smtClean="0"/>
                        <a:t> fomenter</a:t>
                      </a:r>
                      <a:r>
                        <a:rPr lang="en-US" sz="4800" baseline="0" dirty="0" smtClean="0"/>
                        <a:t> </a:t>
                      </a:r>
                      <a:r>
                        <a:rPr lang="en-US" sz="4800" baseline="0" dirty="0" err="1" smtClean="0"/>
                        <a:t>trabajo</a:t>
                      </a:r>
                      <a:r>
                        <a:rPr lang="en-US" sz="4800" baseline="0" dirty="0" smtClean="0"/>
                        <a:t> y </a:t>
                      </a:r>
                      <a:r>
                        <a:rPr lang="en-US" sz="4800" baseline="0" dirty="0" err="1" smtClean="0"/>
                        <a:t>produccion</a:t>
                      </a:r>
                      <a:r>
                        <a:rPr lang="en-US" sz="4800" baseline="0" dirty="0" smtClean="0"/>
                        <a:t> local con consume local y </a:t>
                      </a:r>
                      <a:r>
                        <a:rPr lang="en-US" sz="4800" baseline="0" dirty="0" err="1" smtClean="0"/>
                        <a:t>generando</a:t>
                      </a:r>
                      <a:r>
                        <a:rPr lang="en-US" sz="4800" baseline="0" dirty="0" smtClean="0"/>
                        <a:t> </a:t>
                      </a:r>
                      <a:r>
                        <a:rPr lang="en-US" sz="4800" baseline="0" dirty="0" err="1" smtClean="0"/>
                        <a:t>ciudades</a:t>
                      </a:r>
                      <a:r>
                        <a:rPr lang="en-US" sz="4800" baseline="0" dirty="0" smtClean="0"/>
                        <a:t> mas </a:t>
                      </a:r>
                      <a:r>
                        <a:rPr lang="en-US" sz="4800" baseline="0" dirty="0" err="1" smtClean="0"/>
                        <a:t>habitables</a:t>
                      </a:r>
                      <a:r>
                        <a:rPr lang="en-US" sz="4800" baseline="0" dirty="0" smtClean="0"/>
                        <a:t> ( </a:t>
                      </a:r>
                      <a:r>
                        <a:rPr lang="en-US" sz="4800" baseline="0" dirty="0" err="1" smtClean="0"/>
                        <a:t>ocio</a:t>
                      </a:r>
                      <a:r>
                        <a:rPr lang="en-US" sz="4800" baseline="0" dirty="0" smtClean="0"/>
                        <a:t> +</a:t>
                      </a:r>
                      <a:r>
                        <a:rPr lang="en-US" sz="4800" baseline="0" dirty="0" err="1" smtClean="0"/>
                        <a:t>trabajo</a:t>
                      </a:r>
                      <a:r>
                        <a:rPr lang="en-US" sz="4800" baseline="0" dirty="0" smtClean="0"/>
                        <a:t> + </a:t>
                      </a:r>
                      <a:r>
                        <a:rPr lang="en-US" sz="4800" baseline="0" dirty="0" err="1" smtClean="0"/>
                        <a:t>educacion</a:t>
                      </a:r>
                      <a:r>
                        <a:rPr lang="en-US" sz="4800" baseline="0" dirty="0" smtClean="0"/>
                        <a:t>+ </a:t>
                      </a:r>
                      <a:r>
                        <a:rPr lang="en-US" sz="4800" baseline="0" dirty="0" err="1" smtClean="0"/>
                        <a:t>servicios</a:t>
                      </a:r>
                      <a:r>
                        <a:rPr lang="en-US" sz="4800" baseline="0" dirty="0" smtClean="0"/>
                        <a:t>)</a:t>
                      </a:r>
                      <a:endParaRPr lang="en-US" sz="4800" dirty="0" smtClean="0"/>
                    </a:p>
                    <a:p>
                      <a:r>
                        <a:rPr lang="en-US" sz="4800" dirty="0" smtClean="0"/>
                        <a:t>Con </a:t>
                      </a:r>
                      <a:r>
                        <a:rPr lang="en-US" sz="4800" dirty="0" err="1" smtClean="0"/>
                        <a:t>bajo</a:t>
                      </a:r>
                      <a:r>
                        <a:rPr lang="en-US" sz="4800" dirty="0" smtClean="0"/>
                        <a:t> </a:t>
                      </a:r>
                      <a:r>
                        <a:rPr lang="en-US" sz="4800" dirty="0" err="1" smtClean="0"/>
                        <a:t>impacto</a:t>
                      </a:r>
                      <a:r>
                        <a:rPr lang="en-US" sz="4800" dirty="0" smtClean="0"/>
                        <a:t> </a:t>
                      </a:r>
                      <a:r>
                        <a:rPr lang="en-US" sz="4800" dirty="0" err="1" smtClean="0"/>
                        <a:t>ambiental</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brindar</a:t>
                      </a:r>
                      <a:r>
                        <a:rPr lang="en-US" sz="4800" dirty="0" smtClean="0"/>
                        <a:t> </a:t>
                      </a:r>
                      <a:r>
                        <a:rPr lang="en-US" sz="4800" dirty="0" err="1" smtClean="0"/>
                        <a:t>tecnologia</a:t>
                      </a:r>
                      <a:r>
                        <a:rPr lang="en-US" sz="4800" dirty="0" smtClean="0"/>
                        <a:t>, </a:t>
                      </a:r>
                      <a:r>
                        <a:rPr lang="en-US" sz="4800" dirty="0" err="1" smtClean="0"/>
                        <a:t>conocimiento</a:t>
                      </a:r>
                      <a:r>
                        <a:rPr lang="en-US" sz="4800" dirty="0" smtClean="0"/>
                        <a:t>, </a:t>
                      </a:r>
                      <a:r>
                        <a:rPr lang="en-US" sz="4800" dirty="0" err="1" smtClean="0"/>
                        <a:t>financiamiento</a:t>
                      </a:r>
                      <a:r>
                        <a:rPr lang="en-US" sz="4800" dirty="0" smtClean="0"/>
                        <a:t> para </a:t>
                      </a:r>
                      <a:r>
                        <a:rPr lang="en-US" sz="4800" dirty="0" err="1" smtClean="0"/>
                        <a:t>ciudades</a:t>
                      </a:r>
                      <a:r>
                        <a:rPr lang="en-US" sz="4800" dirty="0" smtClean="0"/>
                        <a:t> </a:t>
                      </a:r>
                      <a:r>
                        <a:rPr lang="en-US" sz="4800" dirty="0" err="1" smtClean="0"/>
                        <a:t>verdes</a:t>
                      </a:r>
                      <a:r>
                        <a:rPr lang="en-US" sz="4800" dirty="0" smtClean="0"/>
                        <a:t> y </a:t>
                      </a:r>
                      <a:r>
                        <a:rPr lang="en-US" sz="4800" dirty="0" err="1" smtClean="0"/>
                        <a:t>compactas</a:t>
                      </a:r>
                      <a:r>
                        <a:rPr lang="en-US" sz="4800" baseline="0" dirty="0" smtClean="0"/>
                        <a:t> . </a:t>
                      </a:r>
                    </a:p>
                    <a:p>
                      <a:r>
                        <a:rPr lang="en-US" sz="4800" baseline="0" dirty="0" err="1" smtClean="0"/>
                        <a:t>Estudiar</a:t>
                      </a:r>
                      <a:r>
                        <a:rPr lang="en-US" sz="4800" baseline="0" dirty="0" smtClean="0"/>
                        <a:t> </a:t>
                      </a:r>
                      <a:r>
                        <a:rPr lang="en-US" sz="4800" baseline="0" dirty="0" err="1" smtClean="0"/>
                        <a:t>casos</a:t>
                      </a:r>
                      <a:r>
                        <a:rPr lang="en-US" sz="4800" baseline="0" dirty="0" smtClean="0"/>
                        <a:t> de </a:t>
                      </a:r>
                      <a:r>
                        <a:rPr lang="en-US" sz="4800" baseline="0" dirty="0" err="1" smtClean="0"/>
                        <a:t>ciudades</a:t>
                      </a:r>
                      <a:r>
                        <a:rPr lang="en-US" sz="4800" baseline="0" dirty="0" smtClean="0"/>
                        <a:t> , </a:t>
                      </a:r>
                      <a:r>
                        <a:rPr lang="en-US" sz="4800" baseline="0" dirty="0" err="1" smtClean="0"/>
                        <a:t>empresas</a:t>
                      </a:r>
                      <a:r>
                        <a:rPr lang="en-US" sz="4800" baseline="0" dirty="0" smtClean="0"/>
                        <a:t> , </a:t>
                      </a:r>
                      <a:r>
                        <a:rPr lang="en-US" sz="4800" baseline="0" dirty="0" err="1" smtClean="0"/>
                        <a:t>producciones</a:t>
                      </a:r>
                      <a:r>
                        <a:rPr lang="en-US" sz="4800" baseline="0" dirty="0" smtClean="0"/>
                        <a:t> , </a:t>
                      </a:r>
                      <a:r>
                        <a:rPr lang="en-US" sz="4800" baseline="0" dirty="0" err="1" smtClean="0"/>
                        <a:t>problemas</a:t>
                      </a:r>
                      <a:r>
                        <a:rPr lang="en-US" sz="4800" baseline="0" dirty="0" smtClean="0"/>
                        <a:t> del </a:t>
                      </a:r>
                      <a:r>
                        <a:rPr lang="en-US" sz="4800" baseline="0" dirty="0" err="1" smtClean="0"/>
                        <a:t>tercer</a:t>
                      </a:r>
                      <a:r>
                        <a:rPr lang="en-US" sz="4800" baseline="0" dirty="0" smtClean="0"/>
                        <a:t> </a:t>
                      </a:r>
                      <a:r>
                        <a:rPr lang="en-US" sz="4800" baseline="0" dirty="0" err="1" smtClean="0"/>
                        <a:t>mundom</a:t>
                      </a:r>
                      <a:r>
                        <a:rPr lang="en-US" sz="4800" baseline="0" dirty="0" smtClean="0"/>
                        <a:t> </a:t>
                      </a:r>
                      <a:r>
                        <a:rPr lang="en-US" sz="4800" baseline="0" dirty="0" err="1" smtClean="0"/>
                        <a:t>en</a:t>
                      </a:r>
                      <a:r>
                        <a:rPr lang="en-US" sz="4800" baseline="0" dirty="0" smtClean="0"/>
                        <a:t> </a:t>
                      </a:r>
                      <a:r>
                        <a:rPr lang="en-US" sz="4800" baseline="0" dirty="0" err="1" smtClean="0"/>
                        <a:t>universidades</a:t>
                      </a:r>
                      <a:r>
                        <a:rPr lang="en-US" sz="4800" baseline="0" dirty="0" smtClean="0"/>
                        <a:t> del g 20 y </a:t>
                      </a:r>
                      <a:r>
                        <a:rPr lang="en-US" sz="4800" baseline="0" dirty="0" err="1" smtClean="0"/>
                        <a:t>financiar</a:t>
                      </a:r>
                      <a:r>
                        <a:rPr lang="en-US" sz="4800" baseline="0" dirty="0" smtClean="0"/>
                        <a:t> </a:t>
                      </a:r>
                      <a:r>
                        <a:rPr lang="en-US" sz="4800" baseline="0" dirty="0" err="1" smtClean="0"/>
                        <a:t>los</a:t>
                      </a:r>
                      <a:r>
                        <a:rPr lang="en-US" sz="4800" baseline="0" dirty="0" smtClean="0"/>
                        <a:t> </a:t>
                      </a:r>
                      <a:r>
                        <a:rPr lang="en-US" sz="4800" baseline="0" dirty="0" err="1" smtClean="0"/>
                        <a:t>proyectos</a:t>
                      </a:r>
                      <a:r>
                        <a:rPr lang="en-US" sz="4800" baseline="0" dirty="0" smtClean="0"/>
                        <a:t> que </a:t>
                      </a:r>
                      <a:r>
                        <a:rPr lang="en-US" sz="4800" baseline="0" dirty="0" err="1" smtClean="0"/>
                        <a:t>salgan</a:t>
                      </a:r>
                      <a:r>
                        <a:rPr lang="en-US" sz="4800" baseline="0" dirty="0" smtClean="0"/>
                        <a:t> </a:t>
                      </a:r>
                      <a:r>
                        <a:rPr lang="en-US" sz="4800" baseline="0" dirty="0" err="1" smtClean="0"/>
                        <a:t>ganadores</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6636"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3415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3</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41383" y="4667214"/>
          <a:ext cx="22250472" cy="603504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como</a:t>
                      </a:r>
                      <a:r>
                        <a:rPr lang="en-US" sz="4800" baseline="0" dirty="0" smtClean="0"/>
                        <a:t> </a:t>
                      </a:r>
                      <a:r>
                        <a:rPr lang="en-US" sz="4800" baseline="0" dirty="0" err="1" smtClean="0"/>
                        <a:t>lograr</a:t>
                      </a:r>
                      <a:r>
                        <a:rPr lang="en-US" sz="4800" baseline="0" dirty="0" smtClean="0"/>
                        <a:t> </a:t>
                      </a:r>
                      <a:r>
                        <a:rPr lang="en-US" sz="4800" baseline="0" dirty="0" err="1" smtClean="0"/>
                        <a:t>viviendas</a:t>
                      </a:r>
                      <a:r>
                        <a:rPr lang="en-US" sz="4800" baseline="0" dirty="0" smtClean="0"/>
                        <a:t> </a:t>
                      </a:r>
                      <a:r>
                        <a:rPr lang="en-US" sz="4800" baseline="0" dirty="0" err="1" smtClean="0"/>
                        <a:t>dignas</a:t>
                      </a:r>
                      <a:r>
                        <a:rPr lang="en-US" sz="4800" baseline="0" dirty="0" smtClean="0"/>
                        <a:t> </a:t>
                      </a:r>
                      <a:r>
                        <a:rPr lang="en-US" sz="4800" baseline="0" dirty="0" err="1" smtClean="0"/>
                        <a:t>sustentables</a:t>
                      </a:r>
                      <a:r>
                        <a:rPr lang="en-US" sz="4800" baseline="0" dirty="0" smtClean="0"/>
                        <a:t> y </a:t>
                      </a:r>
                      <a:r>
                        <a:rPr lang="en-US" sz="4800" baseline="0" dirty="0" err="1" smtClean="0"/>
                        <a:t>en</a:t>
                      </a:r>
                      <a:r>
                        <a:rPr lang="en-US" sz="4800" baseline="0" dirty="0" smtClean="0"/>
                        <a:t> context </a:t>
                      </a:r>
                      <a:r>
                        <a:rPr lang="en-US" sz="4800" baseline="0" dirty="0" err="1" smtClean="0"/>
                        <a:t>urbano</a:t>
                      </a:r>
                      <a:r>
                        <a:rPr lang="en-US" sz="4800" baseline="0" dirty="0" smtClean="0"/>
                        <a:t> para </a:t>
                      </a:r>
                      <a:r>
                        <a:rPr lang="en-US" sz="4800" baseline="0" dirty="0" err="1" smtClean="0"/>
                        <a:t>cubrir</a:t>
                      </a:r>
                      <a:r>
                        <a:rPr lang="en-US" sz="4800" baseline="0" dirty="0" smtClean="0"/>
                        <a:t> </a:t>
                      </a:r>
                      <a:r>
                        <a:rPr lang="en-US" sz="4800" baseline="0" dirty="0" err="1" smtClean="0"/>
                        <a:t>los</a:t>
                      </a:r>
                      <a:r>
                        <a:rPr lang="en-US" sz="4800" baseline="0" dirty="0" smtClean="0"/>
                        <a:t> deficits</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programas</a:t>
                      </a:r>
                      <a:r>
                        <a:rPr lang="en-US" sz="4800" baseline="0" dirty="0" smtClean="0"/>
                        <a:t> de </a:t>
                      </a:r>
                      <a:r>
                        <a:rPr lang="en-US" sz="4800" baseline="0" dirty="0" err="1" smtClean="0"/>
                        <a:t>viviendas</a:t>
                      </a:r>
                      <a:r>
                        <a:rPr lang="en-US" sz="4800" baseline="0" dirty="0" smtClean="0"/>
                        <a:t> social </a:t>
                      </a:r>
                      <a:r>
                        <a:rPr lang="en-US" sz="4800" baseline="0" dirty="0" err="1" smtClean="0"/>
                        <a:t>sustentables</a:t>
                      </a:r>
                      <a:r>
                        <a:rPr lang="en-US" sz="4800" baseline="0" dirty="0" smtClean="0"/>
                        <a:t> con </a:t>
                      </a:r>
                      <a:r>
                        <a:rPr lang="en-US" sz="4800" baseline="0" dirty="0" err="1" smtClean="0"/>
                        <a:t>materiales</a:t>
                      </a:r>
                      <a:r>
                        <a:rPr lang="en-US" sz="4800" baseline="0" dirty="0" smtClean="0"/>
                        <a:t> locales y </a:t>
                      </a:r>
                      <a:r>
                        <a:rPr lang="en-US" sz="4800" baseline="0" dirty="0" err="1" smtClean="0"/>
                        <a:t>mano</a:t>
                      </a:r>
                      <a:r>
                        <a:rPr lang="en-US" sz="4800" baseline="0" dirty="0" smtClean="0"/>
                        <a:t> de </a:t>
                      </a:r>
                      <a:r>
                        <a:rPr lang="en-US" sz="4800" baseline="0" dirty="0" err="1" smtClean="0"/>
                        <a:t>obra</a:t>
                      </a:r>
                      <a:r>
                        <a:rPr lang="en-US" sz="4800" baseline="0" dirty="0" smtClean="0"/>
                        <a:t> local</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7660"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61575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smtClean="0">
                <a:solidFill>
                  <a:srgbClr val="3399FF"/>
                </a:solidFill>
                <a:latin typeface="Arial" charset="0"/>
              </a:rPr>
              <a:t>: 3</a:t>
            </a:r>
            <a:endParaRPr lang="es-ES" sz="5400" b="1" i="1" dirty="0" smtClean="0">
              <a:solidFill>
                <a:srgbClr val="3399FF"/>
              </a:solidFill>
              <a:latin typeface="Arial" charset="0"/>
            </a:endParaRP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41383" y="4667214"/>
          <a:ext cx="22250472" cy="603504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a:t>
                      </a:r>
                      <a:r>
                        <a:rPr lang="en-US" sz="4800" baseline="0" dirty="0" smtClean="0"/>
                        <a:t> </a:t>
                      </a:r>
                      <a:r>
                        <a:rPr lang="en-US" sz="4800" baseline="0" dirty="0" err="1" smtClean="0"/>
                        <a:t>como</a:t>
                      </a:r>
                      <a:r>
                        <a:rPr lang="en-US" sz="4800" baseline="0" dirty="0" smtClean="0"/>
                        <a:t> </a:t>
                      </a:r>
                      <a:r>
                        <a:rPr lang="en-US" sz="4800" baseline="0" dirty="0" err="1" smtClean="0"/>
                        <a:t>incorporar</a:t>
                      </a:r>
                      <a:r>
                        <a:rPr lang="en-US" sz="4800" baseline="0" dirty="0" smtClean="0"/>
                        <a:t> </a:t>
                      </a:r>
                      <a:r>
                        <a:rPr lang="en-US" sz="4800" baseline="0" dirty="0" err="1" smtClean="0"/>
                        <a:t>los</a:t>
                      </a:r>
                      <a:r>
                        <a:rPr lang="en-US" sz="4800" baseline="0" dirty="0" smtClean="0"/>
                        <a:t> </a:t>
                      </a:r>
                      <a:r>
                        <a:rPr lang="en-US" sz="4800" baseline="0" dirty="0" err="1" smtClean="0"/>
                        <a:t>costos</a:t>
                      </a:r>
                      <a:r>
                        <a:rPr lang="en-US" sz="4800" baseline="0" dirty="0" smtClean="0"/>
                        <a:t> </a:t>
                      </a:r>
                      <a:r>
                        <a:rPr lang="en-US" sz="4800" baseline="0" dirty="0" err="1" smtClean="0"/>
                        <a:t>ocultos</a:t>
                      </a:r>
                      <a:r>
                        <a:rPr lang="en-US" sz="4800" baseline="0" dirty="0" smtClean="0"/>
                        <a:t> </a:t>
                      </a:r>
                      <a:r>
                        <a:rPr lang="en-US" sz="4800" baseline="0" dirty="0" err="1" smtClean="0"/>
                        <a:t>ecologicos</a:t>
                      </a:r>
                      <a:r>
                        <a:rPr lang="en-US" sz="4800" baseline="0" dirty="0" smtClean="0"/>
                        <a:t> y </a:t>
                      </a:r>
                      <a:r>
                        <a:rPr lang="en-US" sz="4800" baseline="0" dirty="0" err="1" smtClean="0"/>
                        <a:t>sociales</a:t>
                      </a:r>
                      <a:r>
                        <a:rPr lang="en-US" sz="4800" baseline="0" dirty="0" smtClean="0"/>
                        <a:t> a las </a:t>
                      </a:r>
                      <a:r>
                        <a:rPr lang="en-US" sz="4800" baseline="0" dirty="0" err="1" smtClean="0"/>
                        <a:t>decisiones</a:t>
                      </a:r>
                      <a:r>
                        <a:rPr lang="en-US" sz="4800" baseline="0" dirty="0" smtClean="0"/>
                        <a:t> del g 20</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Recomendacion:establecer</a:t>
                      </a:r>
                      <a:r>
                        <a:rPr lang="en-US" sz="4800" baseline="0" dirty="0" smtClean="0"/>
                        <a:t> </a:t>
                      </a:r>
                      <a:r>
                        <a:rPr lang="en-US" sz="4800" baseline="0" dirty="0" err="1" smtClean="0"/>
                        <a:t>politicas</a:t>
                      </a:r>
                      <a:r>
                        <a:rPr lang="en-US" sz="4800" baseline="0" dirty="0" smtClean="0"/>
                        <a:t> </a:t>
                      </a:r>
                      <a:r>
                        <a:rPr lang="en-US" sz="4800" baseline="0" dirty="0" err="1" smtClean="0"/>
                        <a:t>internaciones</a:t>
                      </a:r>
                      <a:r>
                        <a:rPr lang="en-US" sz="4800" baseline="0" dirty="0" smtClean="0"/>
                        <a:t> de </a:t>
                      </a:r>
                      <a:r>
                        <a:rPr lang="en-US" sz="4800" baseline="0" dirty="0" err="1" smtClean="0"/>
                        <a:t>asignacion</a:t>
                      </a:r>
                      <a:r>
                        <a:rPr lang="en-US" sz="4800" baseline="0" dirty="0" smtClean="0"/>
                        <a:t> de </a:t>
                      </a:r>
                      <a:r>
                        <a:rPr lang="en-US" sz="4800" baseline="0" dirty="0" err="1" smtClean="0"/>
                        <a:t>recursos</a:t>
                      </a:r>
                      <a:r>
                        <a:rPr lang="en-US" sz="4800" baseline="0" dirty="0" smtClean="0"/>
                        <a:t> y </a:t>
                      </a:r>
                      <a:r>
                        <a:rPr lang="en-US" sz="4800" baseline="0" dirty="0" err="1" smtClean="0"/>
                        <a:t>evaluacion</a:t>
                      </a:r>
                      <a:r>
                        <a:rPr lang="en-US" sz="4800" baseline="0" dirty="0" smtClean="0"/>
                        <a:t> de </a:t>
                      </a:r>
                      <a:r>
                        <a:rPr lang="en-US" sz="4800" baseline="0" dirty="0" err="1" smtClean="0"/>
                        <a:t>proyectos</a:t>
                      </a:r>
                      <a:r>
                        <a:rPr lang="en-US" sz="4800" baseline="0" dirty="0" smtClean="0"/>
                        <a:t> que </a:t>
                      </a:r>
                      <a:r>
                        <a:rPr lang="en-US" sz="4800" baseline="0" dirty="0" err="1" smtClean="0"/>
                        <a:t>incorporen</a:t>
                      </a:r>
                      <a:r>
                        <a:rPr lang="en-US" sz="4800" baseline="0" dirty="0" smtClean="0"/>
                        <a:t> </a:t>
                      </a:r>
                      <a:r>
                        <a:rPr lang="en-US" sz="4800" baseline="0" dirty="0" err="1" smtClean="0"/>
                        <a:t>costos</a:t>
                      </a:r>
                      <a:r>
                        <a:rPr lang="en-US" sz="4800" baseline="0" dirty="0" smtClean="0"/>
                        <a:t> </a:t>
                      </a:r>
                      <a:r>
                        <a:rPr lang="en-US" sz="4800" baseline="0" dirty="0" err="1" smtClean="0"/>
                        <a:t>externos</a:t>
                      </a:r>
                      <a:r>
                        <a:rPr lang="en-US" sz="4800" baseline="0" dirty="0" smtClean="0"/>
                        <a:t> </a:t>
                      </a:r>
                      <a:r>
                        <a:rPr lang="en-US" sz="4800" baseline="0" dirty="0" err="1" smtClean="0"/>
                        <a:t>ocultos</a:t>
                      </a:r>
                      <a:r>
                        <a:rPr lang="en-US" sz="4800" baseline="0" dirty="0" smtClean="0"/>
                        <a:t> </a:t>
                      </a:r>
                      <a:r>
                        <a:rPr lang="en-US" sz="4800" baseline="0" dirty="0" err="1" smtClean="0"/>
                        <a:t>ecologicos</a:t>
                      </a:r>
                      <a:r>
                        <a:rPr lang="en-US" sz="4800" baseline="0" dirty="0" smtClean="0"/>
                        <a:t> y </a:t>
                      </a:r>
                      <a:r>
                        <a:rPr lang="en-US" sz="4800" baseline="0" dirty="0" err="1" smtClean="0"/>
                        <a:t>sociales</a:t>
                      </a:r>
                      <a:r>
                        <a:rPr lang="en-US" sz="4800" baseline="0" dirty="0" smtClean="0"/>
                        <a:t> para hoy y </a:t>
                      </a:r>
                      <a:r>
                        <a:rPr lang="en-US" sz="4800" baseline="0" dirty="0" err="1" smtClean="0"/>
                        <a:t>generaciones</a:t>
                      </a:r>
                      <a:r>
                        <a:rPr lang="en-US" sz="4800" baseline="0" dirty="0" smtClean="0"/>
                        <a:t> </a:t>
                      </a:r>
                      <a:r>
                        <a:rPr lang="en-US" sz="4800" baseline="0" dirty="0" err="1" smtClean="0"/>
                        <a:t>futuras</a:t>
                      </a:r>
                      <a:r>
                        <a:rPr lang="en-US" sz="4800" baseline="0" dirty="0" smtClean="0"/>
                        <a:t> </a:t>
                      </a:r>
                      <a:r>
                        <a:rPr lang="en-US" sz="4800" baseline="0" dirty="0" err="1" smtClean="0"/>
                        <a:t>apoyadas</a:t>
                      </a:r>
                      <a:r>
                        <a:rPr lang="en-US" sz="4800" baseline="0" dirty="0" smtClean="0"/>
                        <a:t> </a:t>
                      </a:r>
                      <a:r>
                        <a:rPr lang="en-US" sz="4800" baseline="0" dirty="0" err="1" smtClean="0"/>
                        <a:t>en</a:t>
                      </a:r>
                      <a:r>
                        <a:rPr lang="en-US" sz="4800" baseline="0" dirty="0" smtClean="0"/>
                        <a:t> </a:t>
                      </a:r>
                      <a:r>
                        <a:rPr lang="en-US" sz="4800" baseline="0" dirty="0" err="1" smtClean="0"/>
                        <a:t>investigacion</a:t>
                      </a:r>
                      <a:r>
                        <a:rPr lang="en-US" sz="4800" baseline="0" dirty="0" smtClean="0"/>
                        <a:t> y </a:t>
                      </a:r>
                      <a:r>
                        <a:rPr lang="en-US" sz="4800" baseline="0" dirty="0" err="1" smtClean="0"/>
                        <a:t>cuentas</a:t>
                      </a:r>
                      <a:r>
                        <a:rPr lang="en-US" sz="4800" baseline="0" dirty="0" smtClean="0"/>
                        <a:t> </a:t>
                      </a:r>
                      <a:r>
                        <a:rPr lang="en-US" sz="4800" baseline="0" dirty="0" err="1" smtClean="0"/>
                        <a:t>patrimoniales</a:t>
                      </a:r>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8684"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88282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3</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03875856"/>
              </p:ext>
            </p:extLst>
          </p:nvPr>
        </p:nvGraphicFramePr>
        <p:xfrm>
          <a:off x="1031555" y="4338514"/>
          <a:ext cx="22250472" cy="749808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como</a:t>
                      </a:r>
                      <a:r>
                        <a:rPr lang="en-US" sz="4800" dirty="0" smtClean="0"/>
                        <a:t> </a:t>
                      </a:r>
                      <a:r>
                        <a:rPr lang="en-US" sz="4800" dirty="0" err="1" smtClean="0"/>
                        <a:t>favorecer</a:t>
                      </a:r>
                      <a:r>
                        <a:rPr lang="en-US" sz="4800" dirty="0" smtClean="0"/>
                        <a:t> el </a:t>
                      </a:r>
                      <a:r>
                        <a:rPr lang="en-US" sz="4800" dirty="0" err="1" smtClean="0"/>
                        <a:t>desarrollo</a:t>
                      </a:r>
                      <a:r>
                        <a:rPr lang="en-US" sz="4800" dirty="0" smtClean="0"/>
                        <a:t> local via inversion </a:t>
                      </a:r>
                      <a:r>
                        <a:rPr lang="en-US" sz="4800" dirty="0" err="1" smtClean="0"/>
                        <a:t>extranjera</a:t>
                      </a:r>
                      <a:r>
                        <a:rPr lang="en-US" sz="4800" dirty="0" smtClean="0"/>
                        <a:t> </a:t>
                      </a:r>
                      <a:r>
                        <a:rPr lang="en-US" sz="4800" dirty="0" err="1" smtClean="0"/>
                        <a:t>pero</a:t>
                      </a:r>
                      <a:r>
                        <a:rPr lang="en-US" sz="4800" dirty="0" smtClean="0"/>
                        <a:t> que sea </a:t>
                      </a:r>
                      <a:r>
                        <a:rPr lang="en-US" sz="4800" dirty="0" err="1" smtClean="0"/>
                        <a:t>conveniente</a:t>
                      </a:r>
                      <a:r>
                        <a:rPr lang="en-US" sz="4800" dirty="0" smtClean="0"/>
                        <a:t> y </a:t>
                      </a:r>
                      <a:r>
                        <a:rPr lang="en-US" sz="4800" dirty="0" err="1" smtClean="0"/>
                        <a:t>sustentable</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fomentar</a:t>
                      </a:r>
                      <a:r>
                        <a:rPr lang="en-US" sz="4800" dirty="0" smtClean="0"/>
                        <a:t> que</a:t>
                      </a:r>
                      <a:r>
                        <a:rPr lang="en-US" sz="4800" baseline="0" dirty="0" smtClean="0"/>
                        <a:t> </a:t>
                      </a:r>
                      <a:r>
                        <a:rPr lang="en-US" sz="4800" baseline="0" dirty="0" err="1" smtClean="0"/>
                        <a:t>los</a:t>
                      </a:r>
                      <a:r>
                        <a:rPr lang="en-US" sz="4800" baseline="0" dirty="0" smtClean="0"/>
                        <a:t> </a:t>
                      </a:r>
                      <a:r>
                        <a:rPr lang="en-US" sz="4800" baseline="0" dirty="0" err="1" smtClean="0"/>
                        <a:t>paises</a:t>
                      </a:r>
                      <a:r>
                        <a:rPr lang="en-US" sz="4800" baseline="0" dirty="0" smtClean="0"/>
                        <a:t> g 20 </a:t>
                      </a:r>
                      <a:r>
                        <a:rPr lang="en-US" sz="4800" baseline="0" dirty="0" err="1" smtClean="0"/>
                        <a:t>financien</a:t>
                      </a:r>
                      <a:r>
                        <a:rPr lang="en-US" sz="4800" baseline="0" dirty="0" smtClean="0"/>
                        <a:t> la </a:t>
                      </a:r>
                      <a:r>
                        <a:rPr lang="en-US" sz="4800" baseline="0" dirty="0" err="1" smtClean="0"/>
                        <a:t>radiacion</a:t>
                      </a:r>
                      <a:r>
                        <a:rPr lang="en-US" sz="4800" baseline="0" dirty="0" smtClean="0"/>
                        <a:t> de </a:t>
                      </a:r>
                      <a:r>
                        <a:rPr lang="en-US" sz="4800" baseline="0" dirty="0" err="1" smtClean="0"/>
                        <a:t>empresas</a:t>
                      </a:r>
                      <a:r>
                        <a:rPr lang="en-US" sz="4800" baseline="0" dirty="0" smtClean="0"/>
                        <a:t> </a:t>
                      </a:r>
                      <a:r>
                        <a:rPr lang="en-US" sz="4800" baseline="0" dirty="0" err="1" smtClean="0"/>
                        <a:t>en</a:t>
                      </a:r>
                      <a:r>
                        <a:rPr lang="en-US" sz="4800" baseline="0" dirty="0" smtClean="0"/>
                        <a:t> </a:t>
                      </a:r>
                      <a:r>
                        <a:rPr lang="en-US" sz="4800" baseline="0" dirty="0" err="1" smtClean="0"/>
                        <a:t>paises</a:t>
                      </a:r>
                      <a:r>
                        <a:rPr lang="en-US" sz="4800" baseline="0" dirty="0" smtClean="0"/>
                        <a:t> </a:t>
                      </a:r>
                      <a:r>
                        <a:rPr lang="en-US" sz="4800" baseline="0" dirty="0" err="1" smtClean="0"/>
                        <a:t>en</a:t>
                      </a:r>
                      <a:r>
                        <a:rPr lang="en-US" sz="4800" baseline="0" dirty="0" smtClean="0"/>
                        <a:t> via de </a:t>
                      </a:r>
                      <a:r>
                        <a:rPr lang="en-US" sz="4800" baseline="0" dirty="0" err="1" smtClean="0"/>
                        <a:t>desarrollo</a:t>
                      </a:r>
                      <a:r>
                        <a:rPr lang="en-US" sz="4800" baseline="0" dirty="0" smtClean="0"/>
                        <a:t> con </a:t>
                      </a:r>
                      <a:r>
                        <a:rPr lang="en-US" sz="4800" baseline="0" dirty="0" err="1" smtClean="0"/>
                        <a:t>produccion</a:t>
                      </a:r>
                      <a:r>
                        <a:rPr lang="en-US" sz="4800" baseline="0" dirty="0" smtClean="0"/>
                        <a:t> local  Con valor </a:t>
                      </a:r>
                      <a:r>
                        <a:rPr lang="en-US" sz="4800" baseline="0" dirty="0" err="1" smtClean="0"/>
                        <a:t>agregado</a:t>
                      </a:r>
                      <a:r>
                        <a:rPr lang="en-US" sz="4800" baseline="0" dirty="0" smtClean="0"/>
                        <a:t> , con </a:t>
                      </a:r>
                      <a:r>
                        <a:rPr lang="en-US" sz="4800" baseline="0" dirty="0" err="1" smtClean="0"/>
                        <a:t>empleo</a:t>
                      </a:r>
                      <a:r>
                        <a:rPr lang="en-US" sz="4800" baseline="0" dirty="0" smtClean="0"/>
                        <a:t> local, </a:t>
                      </a:r>
                      <a:r>
                        <a:rPr lang="en-US" sz="4800" baseline="0" dirty="0" err="1" smtClean="0"/>
                        <a:t>capacitacion</a:t>
                      </a:r>
                      <a:r>
                        <a:rPr lang="en-US" sz="4800" baseline="0" dirty="0" smtClean="0"/>
                        <a:t> local y </a:t>
                      </a:r>
                      <a:r>
                        <a:rPr lang="en-US" sz="4800" baseline="0" dirty="0" err="1" smtClean="0"/>
                        <a:t>tecnologia</a:t>
                      </a:r>
                      <a:r>
                        <a:rPr lang="en-US" sz="4800" baseline="0" dirty="0" smtClean="0"/>
                        <a:t> de </a:t>
                      </a:r>
                      <a:r>
                        <a:rPr lang="en-US" sz="4800" baseline="0" dirty="0" err="1" smtClean="0"/>
                        <a:t>vanguardia</a:t>
                      </a:r>
                      <a:r>
                        <a:rPr lang="en-US" sz="4800" baseline="0" dirty="0" smtClean="0"/>
                        <a:t> </a:t>
                      </a:r>
                      <a:r>
                        <a:rPr lang="en-US" sz="4800" baseline="0" dirty="0" err="1" smtClean="0"/>
                        <a:t>sustentable</a:t>
                      </a:r>
                      <a:r>
                        <a:rPr lang="en-US" sz="4800" baseline="0" dirty="0" smtClean="0"/>
                        <a:t>. </a:t>
                      </a:r>
                      <a:r>
                        <a:rPr lang="en-US" sz="4800" baseline="0" dirty="0" err="1" smtClean="0"/>
                        <a:t>Abasteciendo</a:t>
                      </a:r>
                      <a:r>
                        <a:rPr lang="en-US" sz="4800" baseline="0" dirty="0" smtClean="0"/>
                        <a:t> </a:t>
                      </a:r>
                      <a:r>
                        <a:rPr lang="en-US" sz="4800" baseline="0" dirty="0" err="1" smtClean="0"/>
                        <a:t>mercados</a:t>
                      </a:r>
                      <a:r>
                        <a:rPr lang="en-US" sz="4800" baseline="0" dirty="0" smtClean="0"/>
                        <a:t> locales y </a:t>
                      </a:r>
                      <a:r>
                        <a:rPr lang="en-US" sz="4800" baseline="0" dirty="0" err="1" smtClean="0"/>
                        <a:t>globales</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9708"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60872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3</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86600942"/>
              </p:ext>
            </p:extLst>
          </p:nvPr>
        </p:nvGraphicFramePr>
        <p:xfrm>
          <a:off x="1031555" y="3957786"/>
          <a:ext cx="22250472" cy="822960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como</a:t>
                      </a:r>
                      <a:r>
                        <a:rPr lang="en-US" sz="4800" dirty="0" smtClean="0"/>
                        <a:t> fomenter</a:t>
                      </a:r>
                      <a:r>
                        <a:rPr lang="en-US" sz="4800" baseline="0" dirty="0" smtClean="0"/>
                        <a:t> </a:t>
                      </a:r>
                      <a:r>
                        <a:rPr lang="en-US" sz="4800" baseline="0" dirty="0" err="1" smtClean="0"/>
                        <a:t>trabajo</a:t>
                      </a:r>
                      <a:r>
                        <a:rPr lang="en-US" sz="4800" baseline="0" dirty="0" smtClean="0"/>
                        <a:t> y </a:t>
                      </a:r>
                      <a:r>
                        <a:rPr lang="en-US" sz="4800" baseline="0" dirty="0" err="1" smtClean="0"/>
                        <a:t>produccion</a:t>
                      </a:r>
                      <a:r>
                        <a:rPr lang="en-US" sz="4800" baseline="0" dirty="0" smtClean="0"/>
                        <a:t> local con consume local y </a:t>
                      </a:r>
                      <a:r>
                        <a:rPr lang="en-US" sz="4800" baseline="0" dirty="0" err="1" smtClean="0"/>
                        <a:t>generando</a:t>
                      </a:r>
                      <a:r>
                        <a:rPr lang="en-US" sz="4800" baseline="0" dirty="0" smtClean="0"/>
                        <a:t> </a:t>
                      </a:r>
                      <a:r>
                        <a:rPr lang="en-US" sz="4800" baseline="0" dirty="0" err="1" smtClean="0"/>
                        <a:t>ciudades</a:t>
                      </a:r>
                      <a:r>
                        <a:rPr lang="en-US" sz="4800" baseline="0" dirty="0" smtClean="0"/>
                        <a:t> mas </a:t>
                      </a:r>
                      <a:r>
                        <a:rPr lang="en-US" sz="4800" baseline="0" dirty="0" err="1" smtClean="0"/>
                        <a:t>habitables</a:t>
                      </a:r>
                      <a:r>
                        <a:rPr lang="en-US" sz="4800" baseline="0" dirty="0" smtClean="0"/>
                        <a:t> ( </a:t>
                      </a:r>
                      <a:r>
                        <a:rPr lang="en-US" sz="4800" baseline="0" dirty="0" err="1" smtClean="0"/>
                        <a:t>ocio</a:t>
                      </a:r>
                      <a:r>
                        <a:rPr lang="en-US" sz="4800" baseline="0" dirty="0" smtClean="0"/>
                        <a:t> +</a:t>
                      </a:r>
                      <a:r>
                        <a:rPr lang="en-US" sz="4800" baseline="0" dirty="0" err="1" smtClean="0"/>
                        <a:t>trabajo</a:t>
                      </a:r>
                      <a:r>
                        <a:rPr lang="en-US" sz="4800" baseline="0" dirty="0" smtClean="0"/>
                        <a:t> + </a:t>
                      </a:r>
                      <a:r>
                        <a:rPr lang="en-US" sz="4800" baseline="0" dirty="0" err="1" smtClean="0"/>
                        <a:t>educacion</a:t>
                      </a:r>
                      <a:r>
                        <a:rPr lang="en-US" sz="4800" baseline="0" dirty="0" smtClean="0"/>
                        <a:t>+ </a:t>
                      </a:r>
                      <a:r>
                        <a:rPr lang="en-US" sz="4800" baseline="0" dirty="0" err="1" smtClean="0"/>
                        <a:t>servicios</a:t>
                      </a:r>
                      <a:r>
                        <a:rPr lang="en-US" sz="4800" baseline="0" dirty="0" smtClean="0"/>
                        <a:t>)</a:t>
                      </a:r>
                      <a:endParaRPr lang="en-US" sz="4800" dirty="0" smtClean="0"/>
                    </a:p>
                    <a:p>
                      <a:r>
                        <a:rPr lang="en-US" sz="4800" dirty="0" smtClean="0"/>
                        <a:t>Con </a:t>
                      </a:r>
                      <a:r>
                        <a:rPr lang="en-US" sz="4800" dirty="0" err="1" smtClean="0"/>
                        <a:t>bajo</a:t>
                      </a:r>
                      <a:r>
                        <a:rPr lang="en-US" sz="4800" dirty="0" smtClean="0"/>
                        <a:t> </a:t>
                      </a:r>
                      <a:r>
                        <a:rPr lang="en-US" sz="4800" dirty="0" err="1" smtClean="0"/>
                        <a:t>impacto</a:t>
                      </a:r>
                      <a:r>
                        <a:rPr lang="en-US" sz="4800" dirty="0" smtClean="0"/>
                        <a:t> </a:t>
                      </a:r>
                      <a:r>
                        <a:rPr lang="en-US" sz="4800" dirty="0" err="1" smtClean="0"/>
                        <a:t>ambiental</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brindar</a:t>
                      </a:r>
                      <a:r>
                        <a:rPr lang="en-US" sz="4800" dirty="0" smtClean="0"/>
                        <a:t> </a:t>
                      </a:r>
                      <a:r>
                        <a:rPr lang="en-US" sz="4800" dirty="0" err="1" smtClean="0"/>
                        <a:t>tecnologia</a:t>
                      </a:r>
                      <a:r>
                        <a:rPr lang="en-US" sz="4800" dirty="0" smtClean="0"/>
                        <a:t>, </a:t>
                      </a:r>
                      <a:r>
                        <a:rPr lang="en-US" sz="4800" dirty="0" err="1" smtClean="0"/>
                        <a:t>conocimiento</a:t>
                      </a:r>
                      <a:r>
                        <a:rPr lang="en-US" sz="4800" dirty="0" smtClean="0"/>
                        <a:t>, </a:t>
                      </a:r>
                      <a:r>
                        <a:rPr lang="en-US" sz="4800" dirty="0" err="1" smtClean="0"/>
                        <a:t>financiamiento</a:t>
                      </a:r>
                      <a:r>
                        <a:rPr lang="en-US" sz="4800" dirty="0" smtClean="0"/>
                        <a:t> para </a:t>
                      </a:r>
                      <a:r>
                        <a:rPr lang="en-US" sz="4800" dirty="0" err="1" smtClean="0"/>
                        <a:t>ciudades</a:t>
                      </a:r>
                      <a:r>
                        <a:rPr lang="en-US" sz="4800" dirty="0" smtClean="0"/>
                        <a:t> </a:t>
                      </a:r>
                      <a:r>
                        <a:rPr lang="en-US" sz="4800" dirty="0" err="1" smtClean="0"/>
                        <a:t>verdes</a:t>
                      </a:r>
                      <a:r>
                        <a:rPr lang="en-US" sz="4800" dirty="0" smtClean="0"/>
                        <a:t> y </a:t>
                      </a:r>
                      <a:r>
                        <a:rPr lang="en-US" sz="4800" dirty="0" err="1" smtClean="0"/>
                        <a:t>compactas</a:t>
                      </a:r>
                      <a:r>
                        <a:rPr lang="en-US" sz="4800" baseline="0" dirty="0" smtClean="0"/>
                        <a:t> . </a:t>
                      </a:r>
                    </a:p>
                    <a:p>
                      <a:r>
                        <a:rPr lang="en-US" sz="4800" baseline="0" dirty="0" err="1" smtClean="0"/>
                        <a:t>Estudiar</a:t>
                      </a:r>
                      <a:r>
                        <a:rPr lang="en-US" sz="4800" baseline="0" dirty="0" smtClean="0"/>
                        <a:t> </a:t>
                      </a:r>
                      <a:r>
                        <a:rPr lang="en-US" sz="4800" baseline="0" dirty="0" err="1" smtClean="0"/>
                        <a:t>casos</a:t>
                      </a:r>
                      <a:r>
                        <a:rPr lang="en-US" sz="4800" baseline="0" dirty="0" smtClean="0"/>
                        <a:t> de </a:t>
                      </a:r>
                      <a:r>
                        <a:rPr lang="en-US" sz="4800" baseline="0" dirty="0" err="1" smtClean="0"/>
                        <a:t>ciudades</a:t>
                      </a:r>
                      <a:r>
                        <a:rPr lang="en-US" sz="4800" baseline="0" dirty="0" smtClean="0"/>
                        <a:t> , </a:t>
                      </a:r>
                      <a:r>
                        <a:rPr lang="en-US" sz="4800" baseline="0" dirty="0" err="1" smtClean="0"/>
                        <a:t>empresas</a:t>
                      </a:r>
                      <a:r>
                        <a:rPr lang="en-US" sz="4800" baseline="0" dirty="0" smtClean="0"/>
                        <a:t> , </a:t>
                      </a:r>
                      <a:r>
                        <a:rPr lang="en-US" sz="4800" baseline="0" dirty="0" err="1" smtClean="0"/>
                        <a:t>producciones</a:t>
                      </a:r>
                      <a:r>
                        <a:rPr lang="en-US" sz="4800" baseline="0" dirty="0" smtClean="0"/>
                        <a:t> , </a:t>
                      </a:r>
                      <a:r>
                        <a:rPr lang="en-US" sz="4800" baseline="0" dirty="0" err="1" smtClean="0"/>
                        <a:t>problemas</a:t>
                      </a:r>
                      <a:r>
                        <a:rPr lang="en-US" sz="4800" baseline="0" dirty="0" smtClean="0"/>
                        <a:t> del </a:t>
                      </a:r>
                      <a:r>
                        <a:rPr lang="en-US" sz="4800" baseline="0" dirty="0" err="1" smtClean="0"/>
                        <a:t>tercer</a:t>
                      </a:r>
                      <a:r>
                        <a:rPr lang="en-US" sz="4800" baseline="0" dirty="0" smtClean="0"/>
                        <a:t> </a:t>
                      </a:r>
                      <a:r>
                        <a:rPr lang="en-US" sz="4800" baseline="0" dirty="0" err="1" smtClean="0"/>
                        <a:t>mundom</a:t>
                      </a:r>
                      <a:r>
                        <a:rPr lang="en-US" sz="4800" baseline="0" dirty="0" smtClean="0"/>
                        <a:t> </a:t>
                      </a:r>
                      <a:r>
                        <a:rPr lang="en-US" sz="4800" baseline="0" dirty="0" err="1" smtClean="0"/>
                        <a:t>en</a:t>
                      </a:r>
                      <a:r>
                        <a:rPr lang="en-US" sz="4800" baseline="0" dirty="0" smtClean="0"/>
                        <a:t> </a:t>
                      </a:r>
                      <a:r>
                        <a:rPr lang="en-US" sz="4800" baseline="0" dirty="0" err="1" smtClean="0"/>
                        <a:t>universidades</a:t>
                      </a:r>
                      <a:r>
                        <a:rPr lang="en-US" sz="4800" baseline="0" dirty="0" smtClean="0"/>
                        <a:t> del g 20 y </a:t>
                      </a:r>
                      <a:r>
                        <a:rPr lang="en-US" sz="4800" baseline="0" dirty="0" err="1" smtClean="0"/>
                        <a:t>financiar</a:t>
                      </a:r>
                      <a:r>
                        <a:rPr lang="en-US" sz="4800" baseline="0" dirty="0" smtClean="0"/>
                        <a:t> </a:t>
                      </a:r>
                      <a:r>
                        <a:rPr lang="en-US" sz="4800" baseline="0" dirty="0" err="1" smtClean="0"/>
                        <a:t>los</a:t>
                      </a:r>
                      <a:r>
                        <a:rPr lang="en-US" sz="4800" baseline="0" dirty="0" smtClean="0"/>
                        <a:t> </a:t>
                      </a:r>
                      <a:r>
                        <a:rPr lang="en-US" sz="4800" baseline="0" dirty="0" err="1" smtClean="0"/>
                        <a:t>proyectos</a:t>
                      </a:r>
                      <a:r>
                        <a:rPr lang="en-US" sz="4800" baseline="0" dirty="0" smtClean="0"/>
                        <a:t> que </a:t>
                      </a:r>
                      <a:r>
                        <a:rPr lang="en-US" sz="4800" baseline="0" dirty="0" err="1" smtClean="0"/>
                        <a:t>salgan</a:t>
                      </a:r>
                      <a:r>
                        <a:rPr lang="en-US" sz="4800" baseline="0" dirty="0" smtClean="0"/>
                        <a:t> </a:t>
                      </a:r>
                      <a:r>
                        <a:rPr lang="en-US" sz="4800" baseline="0" dirty="0" err="1" smtClean="0"/>
                        <a:t>ganadores</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0732"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63914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3</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41383" y="4667214"/>
          <a:ext cx="22250472" cy="603504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como</a:t>
                      </a:r>
                      <a:r>
                        <a:rPr lang="en-US" sz="4800" baseline="0" dirty="0" smtClean="0"/>
                        <a:t> </a:t>
                      </a:r>
                      <a:r>
                        <a:rPr lang="en-US" sz="4800" baseline="0" dirty="0" err="1" smtClean="0"/>
                        <a:t>lograr</a:t>
                      </a:r>
                      <a:r>
                        <a:rPr lang="en-US" sz="4800" baseline="0" dirty="0" smtClean="0"/>
                        <a:t> </a:t>
                      </a:r>
                      <a:r>
                        <a:rPr lang="en-US" sz="4800" baseline="0" dirty="0" err="1" smtClean="0"/>
                        <a:t>viviendas</a:t>
                      </a:r>
                      <a:r>
                        <a:rPr lang="en-US" sz="4800" baseline="0" dirty="0" smtClean="0"/>
                        <a:t> </a:t>
                      </a:r>
                      <a:r>
                        <a:rPr lang="en-US" sz="4800" baseline="0" dirty="0" err="1" smtClean="0"/>
                        <a:t>dignas</a:t>
                      </a:r>
                      <a:r>
                        <a:rPr lang="en-US" sz="4800" baseline="0" dirty="0" smtClean="0"/>
                        <a:t> </a:t>
                      </a:r>
                      <a:r>
                        <a:rPr lang="en-US" sz="4800" baseline="0" dirty="0" err="1" smtClean="0"/>
                        <a:t>sustentables</a:t>
                      </a:r>
                      <a:r>
                        <a:rPr lang="en-US" sz="4800" baseline="0" dirty="0" smtClean="0"/>
                        <a:t> y </a:t>
                      </a:r>
                      <a:r>
                        <a:rPr lang="en-US" sz="4800" baseline="0" dirty="0" err="1" smtClean="0"/>
                        <a:t>en</a:t>
                      </a:r>
                      <a:r>
                        <a:rPr lang="en-US" sz="4800" baseline="0" dirty="0" smtClean="0"/>
                        <a:t> context </a:t>
                      </a:r>
                      <a:r>
                        <a:rPr lang="en-US" sz="4800" baseline="0" dirty="0" err="1" smtClean="0"/>
                        <a:t>urbano</a:t>
                      </a:r>
                      <a:r>
                        <a:rPr lang="en-US" sz="4800" baseline="0" dirty="0" smtClean="0"/>
                        <a:t> para </a:t>
                      </a:r>
                      <a:r>
                        <a:rPr lang="en-US" sz="4800" baseline="0" dirty="0" err="1" smtClean="0"/>
                        <a:t>cubrir</a:t>
                      </a:r>
                      <a:r>
                        <a:rPr lang="en-US" sz="4800" baseline="0" dirty="0" smtClean="0"/>
                        <a:t> </a:t>
                      </a:r>
                      <a:r>
                        <a:rPr lang="en-US" sz="4800" baseline="0" dirty="0" err="1" smtClean="0"/>
                        <a:t>los</a:t>
                      </a:r>
                      <a:r>
                        <a:rPr lang="en-US" sz="4800" baseline="0" dirty="0" smtClean="0"/>
                        <a:t> deficits</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programas</a:t>
                      </a:r>
                      <a:r>
                        <a:rPr lang="en-US" sz="4800" baseline="0" dirty="0" smtClean="0"/>
                        <a:t> de </a:t>
                      </a:r>
                      <a:r>
                        <a:rPr lang="en-US" sz="4800" baseline="0" dirty="0" err="1" smtClean="0"/>
                        <a:t>viviendas</a:t>
                      </a:r>
                      <a:r>
                        <a:rPr lang="en-US" sz="4800" baseline="0" dirty="0" smtClean="0"/>
                        <a:t> social </a:t>
                      </a:r>
                      <a:r>
                        <a:rPr lang="en-US" sz="4800" baseline="0" dirty="0" err="1" smtClean="0"/>
                        <a:t>sustentables</a:t>
                      </a:r>
                      <a:r>
                        <a:rPr lang="en-US" sz="4800" baseline="0" dirty="0" smtClean="0"/>
                        <a:t> con </a:t>
                      </a:r>
                      <a:r>
                        <a:rPr lang="en-US" sz="4800" baseline="0" dirty="0" err="1" smtClean="0"/>
                        <a:t>materiales</a:t>
                      </a:r>
                      <a:r>
                        <a:rPr lang="en-US" sz="4800" baseline="0" dirty="0" smtClean="0"/>
                        <a:t> locales y </a:t>
                      </a:r>
                      <a:r>
                        <a:rPr lang="en-US" sz="4800" baseline="0" dirty="0" err="1" smtClean="0"/>
                        <a:t>mano</a:t>
                      </a:r>
                      <a:r>
                        <a:rPr lang="en-US" sz="4800" baseline="0" dirty="0" smtClean="0"/>
                        <a:t> de </a:t>
                      </a:r>
                      <a:r>
                        <a:rPr lang="en-US" sz="4800" baseline="0" dirty="0" err="1" smtClean="0"/>
                        <a:t>obra</a:t>
                      </a:r>
                      <a:r>
                        <a:rPr lang="en-US" sz="4800" baseline="0" dirty="0" smtClean="0"/>
                        <a:t> local</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1756"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8927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354034"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smtClean="0">
                <a:solidFill>
                  <a:srgbClr val="3399FF"/>
                </a:solidFill>
                <a:latin typeface="Arial" charset="0"/>
              </a:rPr>
              <a:t>: 3</a:t>
            </a:r>
            <a:endParaRPr lang="es-ES" sz="5400" b="1" i="1" dirty="0" smtClean="0">
              <a:solidFill>
                <a:srgbClr val="3399FF"/>
              </a:solidFill>
              <a:latin typeface="Arial" charset="0"/>
            </a:endParaRP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41383" y="4667214"/>
          <a:ext cx="22250472" cy="603504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a:t>
                      </a:r>
                      <a:r>
                        <a:rPr lang="en-US" sz="4800" baseline="0" dirty="0" smtClean="0"/>
                        <a:t> </a:t>
                      </a:r>
                      <a:r>
                        <a:rPr lang="en-US" sz="4800" baseline="0" dirty="0" err="1" smtClean="0"/>
                        <a:t>como</a:t>
                      </a:r>
                      <a:r>
                        <a:rPr lang="en-US" sz="4800" baseline="0" dirty="0" smtClean="0"/>
                        <a:t> </a:t>
                      </a:r>
                      <a:r>
                        <a:rPr lang="en-US" sz="4800" baseline="0" dirty="0" err="1" smtClean="0"/>
                        <a:t>incorporar</a:t>
                      </a:r>
                      <a:r>
                        <a:rPr lang="en-US" sz="4800" baseline="0" dirty="0" smtClean="0"/>
                        <a:t> </a:t>
                      </a:r>
                      <a:r>
                        <a:rPr lang="en-US" sz="4800" baseline="0" dirty="0" err="1" smtClean="0"/>
                        <a:t>los</a:t>
                      </a:r>
                      <a:r>
                        <a:rPr lang="en-US" sz="4800" baseline="0" dirty="0" smtClean="0"/>
                        <a:t> </a:t>
                      </a:r>
                      <a:r>
                        <a:rPr lang="en-US" sz="4800" baseline="0" dirty="0" err="1" smtClean="0"/>
                        <a:t>costos</a:t>
                      </a:r>
                      <a:r>
                        <a:rPr lang="en-US" sz="4800" baseline="0" dirty="0" smtClean="0"/>
                        <a:t> </a:t>
                      </a:r>
                      <a:r>
                        <a:rPr lang="en-US" sz="4800" baseline="0" dirty="0" err="1" smtClean="0"/>
                        <a:t>ocultos</a:t>
                      </a:r>
                      <a:r>
                        <a:rPr lang="en-US" sz="4800" baseline="0" dirty="0" smtClean="0"/>
                        <a:t> </a:t>
                      </a:r>
                      <a:r>
                        <a:rPr lang="en-US" sz="4800" baseline="0" dirty="0" err="1" smtClean="0"/>
                        <a:t>ecologicos</a:t>
                      </a:r>
                      <a:r>
                        <a:rPr lang="en-US" sz="4800" baseline="0" dirty="0" smtClean="0"/>
                        <a:t> y </a:t>
                      </a:r>
                      <a:r>
                        <a:rPr lang="en-US" sz="4800" baseline="0" dirty="0" err="1" smtClean="0"/>
                        <a:t>sociales</a:t>
                      </a:r>
                      <a:r>
                        <a:rPr lang="en-US" sz="4800" baseline="0" dirty="0" smtClean="0"/>
                        <a:t> a las </a:t>
                      </a:r>
                      <a:r>
                        <a:rPr lang="en-US" sz="4800" baseline="0" dirty="0" err="1" smtClean="0"/>
                        <a:t>decisiones</a:t>
                      </a:r>
                      <a:r>
                        <a:rPr lang="en-US" sz="4800" baseline="0" dirty="0" smtClean="0"/>
                        <a:t> del g 20</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Recomendacion:establecer</a:t>
                      </a:r>
                      <a:r>
                        <a:rPr lang="en-US" sz="4800" baseline="0" dirty="0" smtClean="0"/>
                        <a:t> </a:t>
                      </a:r>
                      <a:r>
                        <a:rPr lang="en-US" sz="4800" baseline="0" dirty="0" err="1" smtClean="0"/>
                        <a:t>politicas</a:t>
                      </a:r>
                      <a:r>
                        <a:rPr lang="en-US" sz="4800" baseline="0" dirty="0" smtClean="0"/>
                        <a:t> </a:t>
                      </a:r>
                      <a:r>
                        <a:rPr lang="en-US" sz="4800" baseline="0" dirty="0" err="1" smtClean="0"/>
                        <a:t>internaciones</a:t>
                      </a:r>
                      <a:r>
                        <a:rPr lang="en-US" sz="4800" baseline="0" dirty="0" smtClean="0"/>
                        <a:t> de </a:t>
                      </a:r>
                      <a:r>
                        <a:rPr lang="en-US" sz="4800" baseline="0" dirty="0" err="1" smtClean="0"/>
                        <a:t>asignacion</a:t>
                      </a:r>
                      <a:r>
                        <a:rPr lang="en-US" sz="4800" baseline="0" dirty="0" smtClean="0"/>
                        <a:t> de </a:t>
                      </a:r>
                      <a:r>
                        <a:rPr lang="en-US" sz="4800" baseline="0" dirty="0" err="1" smtClean="0"/>
                        <a:t>recursos</a:t>
                      </a:r>
                      <a:r>
                        <a:rPr lang="en-US" sz="4800" baseline="0" dirty="0" smtClean="0"/>
                        <a:t> y </a:t>
                      </a:r>
                      <a:r>
                        <a:rPr lang="en-US" sz="4800" baseline="0" dirty="0" err="1" smtClean="0"/>
                        <a:t>evaluacion</a:t>
                      </a:r>
                      <a:r>
                        <a:rPr lang="en-US" sz="4800" baseline="0" dirty="0" smtClean="0"/>
                        <a:t> de </a:t>
                      </a:r>
                      <a:r>
                        <a:rPr lang="en-US" sz="4800" baseline="0" dirty="0" err="1" smtClean="0"/>
                        <a:t>proyectos</a:t>
                      </a:r>
                      <a:r>
                        <a:rPr lang="en-US" sz="4800" baseline="0" dirty="0" smtClean="0"/>
                        <a:t> que </a:t>
                      </a:r>
                      <a:r>
                        <a:rPr lang="en-US" sz="4800" baseline="0" dirty="0" err="1" smtClean="0"/>
                        <a:t>incorporen</a:t>
                      </a:r>
                      <a:r>
                        <a:rPr lang="en-US" sz="4800" baseline="0" dirty="0" smtClean="0"/>
                        <a:t> </a:t>
                      </a:r>
                      <a:r>
                        <a:rPr lang="en-US" sz="4800" baseline="0" dirty="0" err="1" smtClean="0"/>
                        <a:t>costos</a:t>
                      </a:r>
                      <a:r>
                        <a:rPr lang="en-US" sz="4800" baseline="0" dirty="0" smtClean="0"/>
                        <a:t> </a:t>
                      </a:r>
                      <a:r>
                        <a:rPr lang="en-US" sz="4800" baseline="0" dirty="0" err="1" smtClean="0"/>
                        <a:t>externos</a:t>
                      </a:r>
                      <a:r>
                        <a:rPr lang="en-US" sz="4800" baseline="0" dirty="0" smtClean="0"/>
                        <a:t> </a:t>
                      </a:r>
                      <a:r>
                        <a:rPr lang="en-US" sz="4800" baseline="0" dirty="0" err="1" smtClean="0"/>
                        <a:t>ocultos</a:t>
                      </a:r>
                      <a:r>
                        <a:rPr lang="en-US" sz="4800" baseline="0" dirty="0" smtClean="0"/>
                        <a:t> </a:t>
                      </a:r>
                      <a:r>
                        <a:rPr lang="en-US" sz="4800" baseline="0" dirty="0" err="1" smtClean="0"/>
                        <a:t>ecologicos</a:t>
                      </a:r>
                      <a:r>
                        <a:rPr lang="en-US" sz="4800" baseline="0" dirty="0" smtClean="0"/>
                        <a:t> y </a:t>
                      </a:r>
                      <a:r>
                        <a:rPr lang="en-US" sz="4800" baseline="0" dirty="0" err="1" smtClean="0"/>
                        <a:t>sociales</a:t>
                      </a:r>
                      <a:r>
                        <a:rPr lang="en-US" sz="4800" baseline="0" dirty="0" smtClean="0"/>
                        <a:t> para hoy y </a:t>
                      </a:r>
                      <a:r>
                        <a:rPr lang="en-US" sz="4800" baseline="0" dirty="0" err="1" smtClean="0"/>
                        <a:t>generaciones</a:t>
                      </a:r>
                      <a:r>
                        <a:rPr lang="en-US" sz="4800" baseline="0" dirty="0" smtClean="0"/>
                        <a:t> </a:t>
                      </a:r>
                      <a:r>
                        <a:rPr lang="en-US" sz="4800" baseline="0" dirty="0" err="1" smtClean="0"/>
                        <a:t>futuras</a:t>
                      </a:r>
                      <a:r>
                        <a:rPr lang="en-US" sz="4800" baseline="0" dirty="0" smtClean="0"/>
                        <a:t> </a:t>
                      </a:r>
                      <a:r>
                        <a:rPr lang="en-US" sz="4800" baseline="0" dirty="0" err="1" smtClean="0"/>
                        <a:t>apoyadas</a:t>
                      </a:r>
                      <a:r>
                        <a:rPr lang="en-US" sz="4800" baseline="0" dirty="0" smtClean="0"/>
                        <a:t> </a:t>
                      </a:r>
                      <a:r>
                        <a:rPr lang="en-US" sz="4800" baseline="0" dirty="0" err="1" smtClean="0"/>
                        <a:t>en</a:t>
                      </a:r>
                      <a:r>
                        <a:rPr lang="en-US" sz="4800" baseline="0" dirty="0" smtClean="0"/>
                        <a:t> </a:t>
                      </a:r>
                      <a:r>
                        <a:rPr lang="en-US" sz="4800" baseline="0" dirty="0" err="1" smtClean="0"/>
                        <a:t>investigacion</a:t>
                      </a:r>
                      <a:r>
                        <a:rPr lang="en-US" sz="4800" baseline="0" dirty="0" smtClean="0"/>
                        <a:t> y </a:t>
                      </a:r>
                      <a:r>
                        <a:rPr lang="en-US" sz="4800" baseline="0" dirty="0" err="1" smtClean="0"/>
                        <a:t>cuentas</a:t>
                      </a:r>
                      <a:r>
                        <a:rPr lang="en-US" sz="4800" baseline="0" dirty="0" smtClean="0"/>
                        <a:t> </a:t>
                      </a:r>
                      <a:r>
                        <a:rPr lang="en-US" sz="4800" baseline="0" dirty="0" err="1" smtClean="0"/>
                        <a:t>patrimoniales</a:t>
                      </a:r>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2780"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48841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6" name="3 Marcador de fecha"/>
          <p:cNvSpPr>
            <a:spLocks noGrp="1"/>
          </p:cNvSpPr>
          <p:nvPr>
            <p:ph type="dt" sz="quarter" idx="4294967295"/>
          </p:nvPr>
        </p:nvSpPr>
        <p:spPr>
          <a:noFill/>
        </p:spPr>
        <p:txBody>
          <a:bodyPr/>
          <a:lstStyle/>
          <a:p>
            <a:pPr defTabSz="1524152"/>
            <a:fld id="{0B999A24-5FB4-40CD-92EE-3A72788D5CB7}" type="datetime1">
              <a:rPr lang="es-ES_tradnl" smtClean="0"/>
              <a:pPr defTabSz="1524152"/>
              <a:t>11/07/2017</a:t>
            </a:fld>
            <a:endParaRPr lang="es-ES_tradnl" dirty="0" smtClean="0"/>
          </a:p>
        </p:txBody>
      </p:sp>
      <p:sp>
        <p:nvSpPr>
          <p:cNvPr id="873477" name="4 Marcador de pie de página"/>
          <p:cNvSpPr>
            <a:spLocks noGrp="1"/>
          </p:cNvSpPr>
          <p:nvPr>
            <p:ph type="ftr" sz="quarter" idx="4294967295"/>
          </p:nvPr>
        </p:nvSpPr>
        <p:spPr>
          <a:noFill/>
        </p:spPr>
        <p:txBody>
          <a:bodyPr/>
          <a:lstStyle/>
          <a:p>
            <a:pPr defTabSz="1524152"/>
            <a:r>
              <a:rPr lang="es-ES_tradnl" dirty="0" smtClean="0">
                <a:solidFill>
                  <a:schemeClr val="bg1"/>
                </a:solidFill>
              </a:rPr>
              <a:t>IAE -  Hector Rocha</a:t>
            </a:r>
          </a:p>
        </p:txBody>
      </p:sp>
      <p:pic>
        <p:nvPicPr>
          <p:cNvPr id="74843" name="Picture 91" descr="C:\Users\hrocha\Pictures\Iceberg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95"/>
            <a:ext cx="24385588" cy="137312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ChangeArrowheads="1"/>
          </p:cNvSpPr>
          <p:nvPr/>
        </p:nvSpPr>
        <p:spPr bwMode="auto">
          <a:xfrm>
            <a:off x="0" y="-30577"/>
            <a:ext cx="23479352" cy="94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5601" b="1" i="1" dirty="0" smtClean="0">
                <a:solidFill>
                  <a:srgbClr val="3399FF"/>
                </a:solidFill>
              </a:rPr>
              <a:t>Agenda</a:t>
            </a:r>
            <a:endParaRPr lang="en-GB" sz="5601" b="1" i="1" dirty="0">
              <a:solidFill>
                <a:srgbClr val="3399FF"/>
              </a:solidFill>
            </a:endParaRPr>
          </a:p>
        </p:txBody>
      </p:sp>
      <p:sp>
        <p:nvSpPr>
          <p:cNvPr id="28" name="AutoShape 2"/>
          <p:cNvSpPr>
            <a:spLocks noChangeArrowheads="1"/>
          </p:cNvSpPr>
          <p:nvPr/>
        </p:nvSpPr>
        <p:spPr bwMode="auto">
          <a:xfrm>
            <a:off x="13359803" y="151072"/>
            <a:ext cx="4301714"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a:t>De (necesario)</a:t>
            </a:r>
            <a:endParaRPr lang="en-US" sz="4000" dirty="0"/>
          </a:p>
        </p:txBody>
      </p:sp>
      <p:sp>
        <p:nvSpPr>
          <p:cNvPr id="29" name="AutoShape 2"/>
          <p:cNvSpPr>
            <a:spLocks noChangeArrowheads="1"/>
          </p:cNvSpPr>
          <p:nvPr/>
        </p:nvSpPr>
        <p:spPr bwMode="auto">
          <a:xfrm>
            <a:off x="18066333" y="151072"/>
            <a:ext cx="5413018"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A (suficiente</a:t>
            </a:r>
            <a:r>
              <a:rPr lang="es-AR" sz="4000" dirty="0"/>
              <a:t>)</a:t>
            </a:r>
            <a:endParaRPr lang="en-US" sz="4000" dirty="0"/>
          </a:p>
        </p:txBody>
      </p:sp>
      <p:sp>
        <p:nvSpPr>
          <p:cNvPr id="11" name="AutoShape 2"/>
          <p:cNvSpPr>
            <a:spLocks noChangeArrowheads="1"/>
          </p:cNvSpPr>
          <p:nvPr/>
        </p:nvSpPr>
        <p:spPr bwMode="auto">
          <a:xfrm>
            <a:off x="2866899" y="4554934"/>
            <a:ext cx="4033720" cy="3704328"/>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invisible</a:t>
            </a:r>
            <a:endParaRPr lang="en-US" sz="4000" dirty="0"/>
          </a:p>
        </p:txBody>
      </p:sp>
      <p:sp>
        <p:nvSpPr>
          <p:cNvPr id="14" name="AutoShape 2"/>
          <p:cNvSpPr>
            <a:spLocks noChangeArrowheads="1"/>
          </p:cNvSpPr>
          <p:nvPr/>
        </p:nvSpPr>
        <p:spPr bwMode="auto">
          <a:xfrm>
            <a:off x="2903993" y="8579799"/>
            <a:ext cx="3941916" cy="3302603"/>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a:t>
            </a:r>
          </a:p>
          <a:p>
            <a:pPr algn="ctr" eaLnBrk="0" hangingPunct="0"/>
            <a:r>
              <a:rPr lang="es-AR" sz="4000" dirty="0" smtClean="0"/>
              <a:t>importante</a:t>
            </a:r>
            <a:endParaRPr lang="en-US" sz="4000" dirty="0"/>
          </a:p>
        </p:txBody>
      </p:sp>
      <p:sp>
        <p:nvSpPr>
          <p:cNvPr id="19" name="AutoShape 2"/>
          <p:cNvSpPr>
            <a:spLocks noChangeArrowheads="1"/>
          </p:cNvSpPr>
          <p:nvPr/>
        </p:nvSpPr>
        <p:spPr bwMode="auto">
          <a:xfrm>
            <a:off x="2812188" y="1140881"/>
            <a:ext cx="4033720" cy="3281539"/>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visible</a:t>
            </a:r>
            <a:endParaRPr lang="en-US" sz="4000" dirty="0"/>
          </a:p>
        </p:txBody>
      </p:sp>
      <p:sp>
        <p:nvSpPr>
          <p:cNvPr id="15" name="AutoShape 2"/>
          <p:cNvSpPr>
            <a:spLocks noChangeArrowheads="1"/>
          </p:cNvSpPr>
          <p:nvPr/>
        </p:nvSpPr>
        <p:spPr bwMode="auto">
          <a:xfrm>
            <a:off x="7437963" y="151072"/>
            <a:ext cx="5204784"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a:t>Mensaje</a:t>
            </a:r>
            <a:endParaRPr lang="en-US" sz="4000" dirty="0"/>
          </a:p>
        </p:txBody>
      </p:sp>
      <p:sp>
        <p:nvSpPr>
          <p:cNvPr id="2" name="CuadroTexto 1"/>
          <p:cNvSpPr txBox="1"/>
          <p:nvPr/>
        </p:nvSpPr>
        <p:spPr>
          <a:xfrm>
            <a:off x="6845907" y="1475016"/>
            <a:ext cx="5796838" cy="923330"/>
          </a:xfrm>
          <a:prstGeom prst="rect">
            <a:avLst/>
          </a:prstGeom>
          <a:noFill/>
        </p:spPr>
        <p:txBody>
          <a:bodyPr wrap="square" rtlCol="0">
            <a:spAutoFit/>
          </a:bodyPr>
          <a:lstStyle/>
          <a:p>
            <a:pPr algn="ctr"/>
            <a:r>
              <a:rPr lang="en-US" sz="5400" b="1" dirty="0" err="1" smtClean="0">
                <a:solidFill>
                  <a:schemeClr val="bg1"/>
                </a:solidFill>
              </a:rPr>
              <a:t>Eficacia</a:t>
            </a:r>
            <a:r>
              <a:rPr lang="en-US" sz="5400" b="1" dirty="0" smtClean="0">
                <a:solidFill>
                  <a:schemeClr val="bg1"/>
                </a:solidFill>
              </a:rPr>
              <a:t> </a:t>
            </a:r>
            <a:endParaRPr lang="en-US" sz="5400" b="1" dirty="0">
              <a:solidFill>
                <a:schemeClr val="bg1"/>
              </a:solidFill>
            </a:endParaRPr>
          </a:p>
        </p:txBody>
      </p:sp>
      <p:sp>
        <p:nvSpPr>
          <p:cNvPr id="5" name="Elipse 4"/>
          <p:cNvSpPr/>
          <p:nvPr/>
        </p:nvSpPr>
        <p:spPr bwMode="auto">
          <a:xfrm>
            <a:off x="13041051" y="1727055"/>
            <a:ext cx="4521990" cy="1177475"/>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Reporte</a:t>
            </a:r>
            <a:endParaRPr lang="en-US" sz="4800" dirty="0">
              <a:solidFill>
                <a:schemeClr val="tx1"/>
              </a:solidFill>
              <a:latin typeface="Times New Roman" pitchFamily="18" charset="0"/>
            </a:endParaRPr>
          </a:p>
        </p:txBody>
      </p:sp>
      <p:sp>
        <p:nvSpPr>
          <p:cNvPr id="58" name="Elipse 57"/>
          <p:cNvSpPr/>
          <p:nvPr/>
        </p:nvSpPr>
        <p:spPr bwMode="auto">
          <a:xfrm>
            <a:off x="17874948" y="1747217"/>
            <a:ext cx="5604403" cy="1177475"/>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Implementado</a:t>
            </a:r>
            <a:endParaRPr lang="en-US" sz="4800" dirty="0">
              <a:solidFill>
                <a:schemeClr val="tx1"/>
              </a:solidFill>
              <a:latin typeface="Times New Roman" pitchFamily="18" charset="0"/>
            </a:endParaRPr>
          </a:p>
        </p:txBody>
      </p:sp>
    </p:spTree>
    <p:extLst>
      <p:ext uri="{BB962C8B-B14F-4D97-AF65-F5344CB8AC3E}">
        <p14:creationId xmlns:p14="http://schemas.microsoft.com/office/powerpoint/2010/main" val="12382615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4" y="450082"/>
            <a:ext cx="22898544"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4</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ventajas</a:t>
            </a:r>
            <a:r>
              <a:rPr lang="en-US" sz="5400" b="1" dirty="0">
                <a:solidFill>
                  <a:srgbClr val="0070C0"/>
                </a:solidFill>
                <a:latin typeface="Franklin Gothic"/>
                <a:ea typeface="Franklin Gothic"/>
                <a:cs typeface="Franklin Gothic"/>
                <a:sym typeface="Franklin Gothic"/>
              </a:rPr>
              <a:t> de </a:t>
            </a:r>
            <a:r>
              <a:rPr lang="en-US" sz="5400" b="1" dirty="0" err="1">
                <a:solidFill>
                  <a:srgbClr val="0070C0"/>
                </a:solidFill>
                <a:latin typeface="Franklin Gothic"/>
                <a:ea typeface="Franklin Gothic"/>
                <a:cs typeface="Franklin Gothic"/>
                <a:sym typeface="Franklin Gothic"/>
              </a:rPr>
              <a:t>fortalecer</a:t>
            </a:r>
            <a:r>
              <a:rPr lang="en-US" sz="5400" b="1" dirty="0">
                <a:solidFill>
                  <a:srgbClr val="0070C0"/>
                </a:solidFill>
                <a:latin typeface="Franklin Gothic"/>
                <a:ea typeface="Franklin Gothic"/>
                <a:cs typeface="Franklin Gothic"/>
                <a:sym typeface="Franklin Gothic"/>
              </a:rPr>
              <a:t> la </a:t>
            </a:r>
            <a:r>
              <a:rPr lang="en-US" sz="5400" b="1" dirty="0" err="1">
                <a:solidFill>
                  <a:srgbClr val="0070C0"/>
                </a:solidFill>
                <a:latin typeface="Franklin Gothic"/>
                <a:ea typeface="Franklin Gothic"/>
                <a:cs typeface="Franklin Gothic"/>
                <a:sym typeface="Franklin Gothic"/>
              </a:rPr>
              <a:t>cooperación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internacional</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respetando</a:t>
            </a:r>
            <a:r>
              <a:rPr lang="en-US" sz="5400" b="1" dirty="0">
                <a:solidFill>
                  <a:srgbClr val="0070C0"/>
                </a:solidFill>
                <a:latin typeface="Franklin Gothic"/>
                <a:ea typeface="Franklin Gothic"/>
                <a:cs typeface="Franklin Gothic"/>
                <a:sym typeface="Franklin Gothic"/>
              </a:rPr>
              <a:t> la </a:t>
            </a:r>
            <a:r>
              <a:rPr lang="en-US" sz="5400" b="1" dirty="0" err="1">
                <a:solidFill>
                  <a:srgbClr val="0070C0"/>
                </a:solidFill>
                <a:latin typeface="Franklin Gothic"/>
                <a:ea typeface="Franklin Gothic"/>
                <a:cs typeface="Franklin Gothic"/>
                <a:sym typeface="Franklin Gothic"/>
              </a:rPr>
              <a:t>identidad</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diversidad</a:t>
            </a:r>
            <a:r>
              <a:rPr lang="en-US" sz="5400" b="1" dirty="0">
                <a:solidFill>
                  <a:srgbClr val="0070C0"/>
                </a:solidFill>
                <a:latin typeface="Franklin Gothic"/>
                <a:ea typeface="Franklin Gothic"/>
                <a:cs typeface="Franklin Gothic"/>
                <a:sym typeface="Franklin Gothic"/>
              </a:rPr>
              <a:t> cultural y regional?</a:t>
            </a: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31554" y="3330402"/>
          <a:ext cx="22250472" cy="896112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a:t>
                      </a:r>
                      <a:r>
                        <a:rPr lang="en-US" sz="4800" baseline="0" dirty="0" smtClean="0"/>
                        <a:t> </a:t>
                      </a:r>
                      <a:r>
                        <a:rPr lang="en-US" sz="4800" baseline="0" dirty="0" err="1" smtClean="0"/>
                        <a:t>falta</a:t>
                      </a:r>
                      <a:r>
                        <a:rPr lang="en-US" sz="4800" baseline="0" dirty="0" smtClean="0"/>
                        <a:t> de </a:t>
                      </a:r>
                      <a:r>
                        <a:rPr lang="en-US" sz="4800" baseline="0" dirty="0" err="1" smtClean="0"/>
                        <a:t>planeamiento</a:t>
                      </a:r>
                      <a:r>
                        <a:rPr lang="en-US" sz="4800" baseline="0" dirty="0" smtClean="0"/>
                        <a:t> local a </a:t>
                      </a:r>
                      <a:r>
                        <a:rPr lang="en-US" sz="4800" baseline="0" dirty="0" err="1" smtClean="0"/>
                        <a:t>nivel</a:t>
                      </a:r>
                      <a:r>
                        <a:rPr lang="en-US" sz="4800" baseline="0" dirty="0" smtClean="0"/>
                        <a:t> </a:t>
                      </a:r>
                      <a:r>
                        <a:rPr lang="en-US" sz="4800" baseline="0" dirty="0" err="1" smtClean="0"/>
                        <a:t>estratégico</a:t>
                      </a:r>
                      <a:r>
                        <a:rPr lang="en-US" sz="4800" baseline="0" dirty="0" smtClean="0"/>
                        <a:t> y social ante el </a:t>
                      </a:r>
                      <a:r>
                        <a:rPr lang="en-US" sz="4800" baseline="0" dirty="0" err="1" smtClean="0"/>
                        <a:t>crecimiento</a:t>
                      </a:r>
                      <a:r>
                        <a:rPr lang="en-US" sz="4800" baseline="0" dirty="0" smtClean="0"/>
                        <a:t> </a:t>
                      </a:r>
                      <a:r>
                        <a:rPr lang="en-US" sz="4800" baseline="0" dirty="0" err="1" smtClean="0"/>
                        <a:t>demográfico</a:t>
                      </a:r>
                      <a:r>
                        <a:rPr lang="en-US" sz="4800" baseline="0" dirty="0" smtClean="0"/>
                        <a:t> </a:t>
                      </a:r>
                      <a:r>
                        <a:rPr lang="en-US" sz="4800" baseline="0" dirty="0" err="1" smtClean="0"/>
                        <a:t>exponencial</a:t>
                      </a:r>
                      <a:r>
                        <a:rPr lang="en-US" sz="4800" baseline="0" dirty="0" smtClean="0"/>
                        <a:t> </a:t>
                      </a:r>
                      <a:r>
                        <a:rPr lang="en-US" sz="4800" baseline="0" dirty="0" err="1" smtClean="0"/>
                        <a:t>en</a:t>
                      </a:r>
                      <a:r>
                        <a:rPr lang="en-US" sz="4800" baseline="0" dirty="0" smtClean="0"/>
                        <a:t> el </a:t>
                      </a:r>
                      <a:r>
                        <a:rPr lang="en-US" sz="4800" baseline="0" dirty="0" err="1" smtClean="0"/>
                        <a:t>corto</a:t>
                      </a:r>
                      <a:r>
                        <a:rPr lang="en-US" sz="4800" baseline="0" dirty="0" smtClean="0"/>
                        <a:t> </a:t>
                      </a:r>
                      <a:r>
                        <a:rPr lang="en-US" sz="4800" baseline="0" dirty="0" err="1" smtClean="0"/>
                        <a:t>plazo</a:t>
                      </a:r>
                      <a:r>
                        <a:rPr lang="en-US" sz="4800" baseline="0" dirty="0" smtClean="0"/>
                        <a:t>.</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a:t>
                      </a:r>
                    </a:p>
                    <a:p>
                      <a:r>
                        <a:rPr lang="en-US" sz="4800" dirty="0" smtClean="0"/>
                        <a:t>-</a:t>
                      </a:r>
                      <a:r>
                        <a:rPr lang="en-US" sz="4800" dirty="0" err="1" smtClean="0"/>
                        <a:t>Trabajar</a:t>
                      </a:r>
                      <a:r>
                        <a:rPr lang="en-US" sz="4800" baseline="0" dirty="0" smtClean="0"/>
                        <a:t> </a:t>
                      </a:r>
                      <a:r>
                        <a:rPr lang="en-US" sz="4800" baseline="0" dirty="0" err="1" smtClean="0"/>
                        <a:t>en</a:t>
                      </a:r>
                      <a:r>
                        <a:rPr lang="en-US" sz="4800" baseline="0" dirty="0" smtClean="0"/>
                        <a:t> un </a:t>
                      </a:r>
                      <a:r>
                        <a:rPr lang="en-US" sz="4800" baseline="0" dirty="0" err="1" smtClean="0"/>
                        <a:t>diagnostico</a:t>
                      </a:r>
                      <a:r>
                        <a:rPr lang="en-US" sz="4800" baseline="0" dirty="0" smtClean="0"/>
                        <a:t> del Estado de </a:t>
                      </a:r>
                      <a:r>
                        <a:rPr lang="en-US" sz="4800" baseline="0" dirty="0" err="1" smtClean="0"/>
                        <a:t>situacion</a:t>
                      </a:r>
                      <a:r>
                        <a:rPr lang="en-US" sz="4800" baseline="0" dirty="0" smtClean="0"/>
                        <a:t> </a:t>
                      </a:r>
                      <a:r>
                        <a:rPr lang="en-US" sz="4800" baseline="0" dirty="0" err="1" smtClean="0"/>
                        <a:t>mediante</a:t>
                      </a:r>
                      <a:r>
                        <a:rPr lang="en-US" sz="4800" baseline="0" dirty="0" smtClean="0"/>
                        <a:t> </a:t>
                      </a:r>
                      <a:r>
                        <a:rPr lang="en-US" sz="4800" baseline="0" dirty="0" err="1" smtClean="0"/>
                        <a:t>obtencion</a:t>
                      </a:r>
                      <a:r>
                        <a:rPr lang="en-US" sz="4800" baseline="0" dirty="0" smtClean="0"/>
                        <a:t> de </a:t>
                      </a:r>
                      <a:r>
                        <a:rPr lang="en-US" sz="4800" baseline="0" dirty="0" err="1" smtClean="0"/>
                        <a:t>datos</a:t>
                      </a:r>
                      <a:r>
                        <a:rPr lang="en-US" sz="4800" baseline="0" dirty="0" smtClean="0"/>
                        <a:t> e </a:t>
                      </a:r>
                      <a:r>
                        <a:rPr lang="en-US" sz="4800" baseline="0" dirty="0" err="1" smtClean="0"/>
                        <a:t>indicadores</a:t>
                      </a:r>
                      <a:r>
                        <a:rPr lang="en-US" sz="4800" baseline="0" dirty="0" smtClean="0"/>
                        <a:t> </a:t>
                      </a:r>
                      <a:r>
                        <a:rPr lang="en-US" sz="4800" baseline="0" dirty="0" err="1" smtClean="0"/>
                        <a:t>actuales</a:t>
                      </a:r>
                      <a:r>
                        <a:rPr lang="en-US" sz="4800" baseline="0" dirty="0" smtClean="0"/>
                        <a:t> a </a:t>
                      </a:r>
                      <a:r>
                        <a:rPr lang="en-US" sz="4800" baseline="0" dirty="0" err="1" smtClean="0"/>
                        <a:t>los</a:t>
                      </a:r>
                      <a:r>
                        <a:rPr lang="en-US" sz="4800" baseline="0" dirty="0" smtClean="0"/>
                        <a:t> </a:t>
                      </a:r>
                      <a:r>
                        <a:rPr lang="en-US" sz="4800" baseline="0" dirty="0" err="1" smtClean="0"/>
                        <a:t>efectos</a:t>
                      </a:r>
                      <a:r>
                        <a:rPr lang="en-US" sz="4800" baseline="0" dirty="0" smtClean="0"/>
                        <a:t> de concreter un plan  de </a:t>
                      </a:r>
                      <a:r>
                        <a:rPr lang="en-US" sz="4800" baseline="0" dirty="0" err="1" smtClean="0"/>
                        <a:t>desarrollo</a:t>
                      </a:r>
                      <a:r>
                        <a:rPr lang="en-US" sz="4800" baseline="0" dirty="0" smtClean="0"/>
                        <a:t> </a:t>
                      </a:r>
                      <a:r>
                        <a:rPr lang="en-US" sz="4800" baseline="0" dirty="0" err="1" smtClean="0"/>
                        <a:t>estrategico</a:t>
                      </a:r>
                      <a:r>
                        <a:rPr lang="en-US" sz="4800" baseline="0" dirty="0" smtClean="0"/>
                        <a:t>.</a:t>
                      </a:r>
                    </a:p>
                    <a:p>
                      <a:endParaRPr lang="en-US" sz="4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aseline="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3804"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35374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031554" y="3330402"/>
          <a:ext cx="22250472" cy="749808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Dificultad</a:t>
                      </a:r>
                      <a:r>
                        <a:rPr lang="en-US" sz="4800" dirty="0" smtClean="0"/>
                        <a:t> del </a:t>
                      </a:r>
                      <a:r>
                        <a:rPr lang="en-US" sz="4800" dirty="0" err="1" smtClean="0"/>
                        <a:t>estado</a:t>
                      </a:r>
                      <a:r>
                        <a:rPr lang="en-US" sz="4800" dirty="0" smtClean="0"/>
                        <a:t> local para </a:t>
                      </a:r>
                      <a:r>
                        <a:rPr lang="en-US" sz="4800" dirty="0" err="1" smtClean="0"/>
                        <a:t>afrontar</a:t>
                      </a:r>
                      <a:r>
                        <a:rPr lang="en-US" sz="4800" dirty="0" smtClean="0"/>
                        <a:t> y resolver con </a:t>
                      </a:r>
                      <a:r>
                        <a:rPr lang="en-US" sz="4800" dirty="0" err="1" smtClean="0"/>
                        <a:t>políticas</a:t>
                      </a:r>
                      <a:r>
                        <a:rPr lang="en-US" sz="4800" dirty="0" smtClean="0"/>
                        <a:t> </a:t>
                      </a:r>
                      <a:r>
                        <a:rPr lang="en-US" sz="4800" dirty="0" err="1" smtClean="0"/>
                        <a:t>públicas</a:t>
                      </a:r>
                      <a:r>
                        <a:rPr lang="en-US" sz="4800" dirty="0" smtClean="0"/>
                        <a:t> </a:t>
                      </a:r>
                      <a:r>
                        <a:rPr lang="en-US" sz="4800" dirty="0" err="1" smtClean="0"/>
                        <a:t>adecuadas</a:t>
                      </a:r>
                      <a:r>
                        <a:rPr lang="en-US" sz="4800" baseline="0" dirty="0" smtClean="0"/>
                        <a:t> </a:t>
                      </a:r>
                      <a:r>
                        <a:rPr lang="en-US" sz="4800" baseline="0" dirty="0" err="1" smtClean="0"/>
                        <a:t>nuevas</a:t>
                      </a:r>
                      <a:r>
                        <a:rPr lang="en-US" sz="4800" baseline="0" dirty="0" smtClean="0"/>
                        <a:t> </a:t>
                      </a:r>
                      <a:r>
                        <a:rPr lang="en-US" sz="4800" baseline="0" dirty="0" err="1" smtClean="0"/>
                        <a:t>problemáticas</a:t>
                      </a:r>
                      <a:r>
                        <a:rPr lang="en-US" sz="4800" baseline="0" dirty="0" smtClean="0"/>
                        <a:t>.</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smtClean="0"/>
                        <a:t>Recomendacion</a:t>
                      </a:r>
                      <a:r>
                        <a:rPr lang="en-US" sz="4800" dirty="0" smtClean="0"/>
                        <a:t>:</a:t>
                      </a:r>
                      <a:r>
                        <a:rPr lang="en-US" sz="4800" baseline="0" dirty="0" smtClean="0"/>
                        <a:t>-</a:t>
                      </a:r>
                      <a:r>
                        <a:rPr lang="en-US" sz="4800" baseline="0" dirty="0" err="1" smtClean="0"/>
                        <a:t>Definicion</a:t>
                      </a:r>
                      <a:r>
                        <a:rPr lang="en-US" sz="4800" baseline="0" dirty="0" smtClean="0"/>
                        <a:t> de </a:t>
                      </a:r>
                      <a:r>
                        <a:rPr lang="en-US" sz="4800" baseline="0" dirty="0" err="1" smtClean="0"/>
                        <a:t>politicas</a:t>
                      </a:r>
                      <a:r>
                        <a:rPr lang="en-US" sz="4800" baseline="0" dirty="0" smtClean="0"/>
                        <a:t> </a:t>
                      </a:r>
                      <a:r>
                        <a:rPr lang="en-US" sz="4800" baseline="0" dirty="0" err="1" smtClean="0"/>
                        <a:t>publicas</a:t>
                      </a:r>
                      <a:r>
                        <a:rPr lang="en-US" sz="4800" baseline="0" dirty="0" smtClean="0"/>
                        <a:t> </a:t>
                      </a:r>
                      <a:r>
                        <a:rPr lang="en-US" sz="4800" baseline="0" dirty="0" err="1" smtClean="0"/>
                        <a:t>adecuadas</a:t>
                      </a:r>
                      <a:r>
                        <a:rPr lang="en-US" sz="4800" baseline="0" dirty="0" smtClean="0"/>
                        <a:t> </a:t>
                      </a:r>
                      <a:r>
                        <a:rPr lang="en-US" sz="4800" baseline="0" dirty="0" err="1" smtClean="0"/>
                        <a:t>integrales</a:t>
                      </a:r>
                      <a:r>
                        <a:rPr lang="en-US" sz="4800" baseline="0" dirty="0" smtClean="0"/>
                        <a:t>(plan de </a:t>
                      </a:r>
                      <a:r>
                        <a:rPr lang="en-US" sz="4800" baseline="0" dirty="0" err="1" smtClean="0"/>
                        <a:t>desarrollo</a:t>
                      </a:r>
                      <a:r>
                        <a:rPr lang="en-US" sz="4800" baseline="0" dirty="0" smtClean="0"/>
                        <a:t> </a:t>
                      </a:r>
                      <a:r>
                        <a:rPr lang="en-US" sz="4800" baseline="0" dirty="0" err="1" smtClean="0"/>
                        <a:t>urbano</a:t>
                      </a:r>
                      <a:r>
                        <a:rPr lang="en-US" sz="4800" baseline="0" dirty="0" smtClean="0"/>
                        <a:t>) y de </a:t>
                      </a:r>
                      <a:r>
                        <a:rPr lang="en-US" sz="4800" baseline="0" dirty="0" err="1" smtClean="0"/>
                        <a:t>integracion</a:t>
                      </a:r>
                      <a:r>
                        <a:rPr lang="en-US" sz="480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dirty="0" smtClean="0"/>
                    </a:p>
                    <a:p>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sp>
        <p:nvSpPr>
          <p:cNvPr id="4" name="Rectangle 4"/>
          <p:cNvSpPr>
            <a:spLocks noChangeArrowheads="1"/>
          </p:cNvSpPr>
          <p:nvPr/>
        </p:nvSpPr>
        <p:spPr bwMode="auto">
          <a:xfrm>
            <a:off x="1031554" y="450082"/>
            <a:ext cx="22898544"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4</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ventajas</a:t>
            </a:r>
            <a:r>
              <a:rPr lang="en-US" sz="5400" b="1" dirty="0">
                <a:solidFill>
                  <a:srgbClr val="0070C0"/>
                </a:solidFill>
                <a:latin typeface="Franklin Gothic"/>
                <a:ea typeface="Franklin Gothic"/>
                <a:cs typeface="Franklin Gothic"/>
                <a:sym typeface="Franklin Gothic"/>
              </a:rPr>
              <a:t> de </a:t>
            </a:r>
            <a:r>
              <a:rPr lang="en-US" sz="5400" b="1" dirty="0" err="1">
                <a:solidFill>
                  <a:srgbClr val="0070C0"/>
                </a:solidFill>
                <a:latin typeface="Franklin Gothic"/>
                <a:ea typeface="Franklin Gothic"/>
                <a:cs typeface="Franklin Gothic"/>
                <a:sym typeface="Franklin Gothic"/>
              </a:rPr>
              <a:t>fortalecer</a:t>
            </a:r>
            <a:r>
              <a:rPr lang="en-US" sz="5400" b="1" dirty="0">
                <a:solidFill>
                  <a:srgbClr val="0070C0"/>
                </a:solidFill>
                <a:latin typeface="Franklin Gothic"/>
                <a:ea typeface="Franklin Gothic"/>
                <a:cs typeface="Franklin Gothic"/>
                <a:sym typeface="Franklin Gothic"/>
              </a:rPr>
              <a:t> la </a:t>
            </a:r>
            <a:r>
              <a:rPr lang="en-US" sz="5400" b="1" dirty="0" err="1">
                <a:solidFill>
                  <a:srgbClr val="0070C0"/>
                </a:solidFill>
                <a:latin typeface="Franklin Gothic"/>
                <a:ea typeface="Franklin Gothic"/>
                <a:cs typeface="Franklin Gothic"/>
                <a:sym typeface="Franklin Gothic"/>
              </a:rPr>
              <a:t>cooperación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internacional</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respetando</a:t>
            </a:r>
            <a:r>
              <a:rPr lang="en-US" sz="5400" b="1" dirty="0">
                <a:solidFill>
                  <a:srgbClr val="0070C0"/>
                </a:solidFill>
                <a:latin typeface="Franklin Gothic"/>
                <a:ea typeface="Franklin Gothic"/>
                <a:cs typeface="Franklin Gothic"/>
                <a:sym typeface="Franklin Gothic"/>
              </a:rPr>
              <a:t> la </a:t>
            </a:r>
            <a:r>
              <a:rPr lang="en-US" sz="5400" b="1" dirty="0" err="1">
                <a:solidFill>
                  <a:srgbClr val="0070C0"/>
                </a:solidFill>
                <a:latin typeface="Franklin Gothic"/>
                <a:ea typeface="Franklin Gothic"/>
                <a:cs typeface="Franklin Gothic"/>
                <a:sym typeface="Franklin Gothic"/>
              </a:rPr>
              <a:t>identidad</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diversidad</a:t>
            </a:r>
            <a:r>
              <a:rPr lang="en-US" sz="5400" b="1" dirty="0">
                <a:solidFill>
                  <a:srgbClr val="0070C0"/>
                </a:solidFill>
                <a:latin typeface="Franklin Gothic"/>
                <a:ea typeface="Franklin Gothic"/>
                <a:cs typeface="Franklin Gothic"/>
                <a:sym typeface="Franklin Gothic"/>
              </a:rPr>
              <a:t> cultural y regional?</a:t>
            </a: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4828"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3755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031554" y="3330402"/>
          <a:ext cx="22250472" cy="603504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Falta</a:t>
                      </a:r>
                      <a:r>
                        <a:rPr lang="en-US" sz="4800" baseline="0" dirty="0" smtClean="0"/>
                        <a:t> de </a:t>
                      </a:r>
                      <a:r>
                        <a:rPr lang="en-US" sz="4800" baseline="0" dirty="0" err="1" smtClean="0"/>
                        <a:t>identidad</a:t>
                      </a:r>
                      <a:r>
                        <a:rPr lang="en-US" sz="4800" baseline="0" dirty="0" smtClean="0"/>
                        <a:t> local, </a:t>
                      </a:r>
                      <a:r>
                        <a:rPr lang="en-US" sz="4800" baseline="0" dirty="0" err="1" smtClean="0"/>
                        <a:t>integración</a:t>
                      </a:r>
                      <a:r>
                        <a:rPr lang="en-US" sz="4800" baseline="0" dirty="0" smtClean="0"/>
                        <a:t> y cohesion social ante el </a:t>
                      </a:r>
                      <a:r>
                        <a:rPr lang="en-US" sz="4800" baseline="0" dirty="0" err="1" smtClean="0"/>
                        <a:t>crecimiento</a:t>
                      </a:r>
                      <a:r>
                        <a:rPr lang="en-US" sz="4800" baseline="0" dirty="0" smtClean="0"/>
                        <a:t> </a:t>
                      </a:r>
                      <a:r>
                        <a:rPr lang="en-US" sz="4800" baseline="0" dirty="0" err="1" smtClean="0"/>
                        <a:t>demográfico</a:t>
                      </a:r>
                      <a:r>
                        <a:rPr lang="en-US" sz="4800" baseline="0" dirty="0" smtClean="0"/>
                        <a:t>.</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aseline="0" dirty="0" err="1" smtClean="0"/>
                        <a:t>Recomendacion</a:t>
                      </a:r>
                      <a:r>
                        <a:rPr lang="en-US" sz="4800" baseline="0" dirty="0" smtClean="0"/>
                        <a:t>:-</a:t>
                      </a:r>
                      <a:r>
                        <a:rPr lang="en-US" sz="4800" baseline="0" dirty="0" err="1" smtClean="0"/>
                        <a:t>Recuperacion</a:t>
                      </a:r>
                      <a:r>
                        <a:rPr lang="en-US" sz="4800" baseline="0" dirty="0" smtClean="0"/>
                        <a:t> del </a:t>
                      </a:r>
                      <a:r>
                        <a:rPr lang="en-US" sz="4800" baseline="0" dirty="0" err="1" smtClean="0"/>
                        <a:t>Espacio</a:t>
                      </a:r>
                      <a:r>
                        <a:rPr lang="en-US" sz="4800" baseline="0" dirty="0" smtClean="0"/>
                        <a:t> </a:t>
                      </a:r>
                      <a:r>
                        <a:rPr lang="en-US" sz="4800" baseline="0" dirty="0" err="1" smtClean="0"/>
                        <a:t>Publico</a:t>
                      </a:r>
                      <a:r>
                        <a:rPr lang="en-US" sz="4800" baseline="0" dirty="0" smtClean="0"/>
                        <a:t> </a:t>
                      </a:r>
                      <a:r>
                        <a:rPr lang="en-US" sz="4800" baseline="0" dirty="0" err="1" smtClean="0"/>
                        <a:t>como</a:t>
                      </a:r>
                      <a:r>
                        <a:rPr lang="en-US" sz="4800" baseline="0" dirty="0" smtClean="0"/>
                        <a:t> </a:t>
                      </a:r>
                      <a:r>
                        <a:rPr lang="en-US" sz="4800" baseline="0" dirty="0" err="1" smtClean="0"/>
                        <a:t>estrategia</a:t>
                      </a:r>
                      <a:r>
                        <a:rPr lang="en-US" sz="4800" baseline="0" dirty="0" smtClean="0"/>
                        <a:t> de </a:t>
                      </a:r>
                      <a:r>
                        <a:rPr lang="en-US" sz="4800" baseline="0" dirty="0" err="1" smtClean="0"/>
                        <a:t>definicion</a:t>
                      </a:r>
                      <a:r>
                        <a:rPr lang="en-US" sz="4800" baseline="0" dirty="0" smtClean="0"/>
                        <a:t> de </a:t>
                      </a:r>
                      <a:r>
                        <a:rPr lang="en-US" sz="4800" baseline="0" dirty="0" err="1" smtClean="0"/>
                        <a:t>una</a:t>
                      </a:r>
                      <a:r>
                        <a:rPr lang="en-US" sz="4800" baseline="0" dirty="0" smtClean="0"/>
                        <a:t> </a:t>
                      </a:r>
                      <a:r>
                        <a:rPr lang="en-US" sz="4800" baseline="0" dirty="0" err="1" smtClean="0"/>
                        <a:t>identidad</a:t>
                      </a:r>
                      <a:r>
                        <a:rPr lang="en-US" sz="4800" baseline="0" smtClean="0"/>
                        <a:t> local.</a:t>
                      </a:r>
                      <a:endParaRPr lang="en-US" sz="4800" baseline="0" dirty="0" smtClean="0"/>
                    </a:p>
                    <a:p>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sp>
        <p:nvSpPr>
          <p:cNvPr id="4" name="Rectangle 4"/>
          <p:cNvSpPr>
            <a:spLocks noChangeArrowheads="1"/>
          </p:cNvSpPr>
          <p:nvPr/>
        </p:nvSpPr>
        <p:spPr bwMode="auto">
          <a:xfrm>
            <a:off x="1031554" y="450082"/>
            <a:ext cx="22898544"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4</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ventajas</a:t>
            </a:r>
            <a:r>
              <a:rPr lang="en-US" sz="5400" b="1" dirty="0">
                <a:solidFill>
                  <a:srgbClr val="0070C0"/>
                </a:solidFill>
                <a:latin typeface="Franklin Gothic"/>
                <a:ea typeface="Franklin Gothic"/>
                <a:cs typeface="Franklin Gothic"/>
                <a:sym typeface="Franklin Gothic"/>
              </a:rPr>
              <a:t> de </a:t>
            </a:r>
            <a:r>
              <a:rPr lang="en-US" sz="5400" b="1" dirty="0" err="1">
                <a:solidFill>
                  <a:srgbClr val="0070C0"/>
                </a:solidFill>
                <a:latin typeface="Franklin Gothic"/>
                <a:ea typeface="Franklin Gothic"/>
                <a:cs typeface="Franklin Gothic"/>
                <a:sym typeface="Franklin Gothic"/>
              </a:rPr>
              <a:t>fortalecer</a:t>
            </a:r>
            <a:r>
              <a:rPr lang="en-US" sz="5400" b="1" dirty="0">
                <a:solidFill>
                  <a:srgbClr val="0070C0"/>
                </a:solidFill>
                <a:latin typeface="Franklin Gothic"/>
                <a:ea typeface="Franklin Gothic"/>
                <a:cs typeface="Franklin Gothic"/>
                <a:sym typeface="Franklin Gothic"/>
              </a:rPr>
              <a:t> la </a:t>
            </a:r>
            <a:r>
              <a:rPr lang="en-US" sz="5400" b="1" dirty="0" err="1">
                <a:solidFill>
                  <a:srgbClr val="0070C0"/>
                </a:solidFill>
                <a:latin typeface="Franklin Gothic"/>
                <a:ea typeface="Franklin Gothic"/>
                <a:cs typeface="Franklin Gothic"/>
                <a:sym typeface="Franklin Gothic"/>
              </a:rPr>
              <a:t>cooperación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internacional</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respetando</a:t>
            </a:r>
            <a:r>
              <a:rPr lang="en-US" sz="5400" b="1" dirty="0">
                <a:solidFill>
                  <a:srgbClr val="0070C0"/>
                </a:solidFill>
                <a:latin typeface="Franklin Gothic"/>
                <a:ea typeface="Franklin Gothic"/>
                <a:cs typeface="Franklin Gothic"/>
                <a:sym typeface="Franklin Gothic"/>
              </a:rPr>
              <a:t> la </a:t>
            </a:r>
            <a:r>
              <a:rPr lang="en-US" sz="5400" b="1" dirty="0" err="1">
                <a:solidFill>
                  <a:srgbClr val="0070C0"/>
                </a:solidFill>
                <a:latin typeface="Franklin Gothic"/>
                <a:ea typeface="Franklin Gothic"/>
                <a:cs typeface="Franklin Gothic"/>
                <a:sym typeface="Franklin Gothic"/>
              </a:rPr>
              <a:t>identidad</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diversidad</a:t>
            </a:r>
            <a:r>
              <a:rPr lang="en-US" sz="5400" b="1" dirty="0">
                <a:solidFill>
                  <a:srgbClr val="0070C0"/>
                </a:solidFill>
                <a:latin typeface="Franklin Gothic"/>
                <a:ea typeface="Franklin Gothic"/>
                <a:cs typeface="Franklin Gothic"/>
                <a:sym typeface="Franklin Gothic"/>
              </a:rPr>
              <a:t> cultural y regional?</a:t>
            </a: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5852"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1336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031554" y="3330402"/>
          <a:ext cx="22250472" cy="822960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1:</a:t>
                      </a:r>
                    </a:p>
                    <a:p>
                      <a:r>
                        <a:rPr lang="en-US" sz="4800" dirty="0" err="1" smtClean="0"/>
                        <a:t>Necesidad</a:t>
                      </a:r>
                      <a:r>
                        <a:rPr lang="en-US" sz="4800" dirty="0" smtClean="0"/>
                        <a:t> de que </a:t>
                      </a:r>
                      <a:r>
                        <a:rPr lang="en-US" sz="4800" dirty="0" err="1" smtClean="0"/>
                        <a:t>los</a:t>
                      </a:r>
                      <a:r>
                        <a:rPr lang="en-US" sz="4800" dirty="0" smtClean="0"/>
                        <a:t> </a:t>
                      </a:r>
                      <a:r>
                        <a:rPr lang="en-US" sz="4800" dirty="0" err="1" smtClean="0"/>
                        <a:t>dirigentes</a:t>
                      </a:r>
                      <a:r>
                        <a:rPr lang="en-US" sz="4800" dirty="0" smtClean="0"/>
                        <a:t> </a:t>
                      </a:r>
                      <a:r>
                        <a:rPr lang="en-US" sz="4800" dirty="0" err="1" smtClean="0"/>
                        <a:t>tengan</a:t>
                      </a:r>
                      <a:r>
                        <a:rPr lang="en-US" sz="4800" baseline="0" dirty="0" smtClean="0"/>
                        <a:t> </a:t>
                      </a:r>
                      <a:r>
                        <a:rPr lang="en-US" sz="4800" baseline="0" dirty="0" err="1" smtClean="0"/>
                        <a:t>una</a:t>
                      </a:r>
                      <a:r>
                        <a:rPr lang="en-US" sz="4800" baseline="0" dirty="0" smtClean="0"/>
                        <a:t> </a:t>
                      </a:r>
                      <a:r>
                        <a:rPr lang="en-US" sz="4800" baseline="0" dirty="0" err="1" smtClean="0"/>
                        <a:t>ética</a:t>
                      </a:r>
                      <a:r>
                        <a:rPr lang="en-US" sz="4800" baseline="0" dirty="0" smtClean="0"/>
                        <a:t> moral que </a:t>
                      </a:r>
                      <a:r>
                        <a:rPr lang="en-US" sz="4800" baseline="0" dirty="0" err="1" smtClean="0"/>
                        <a:t>propicie</a:t>
                      </a:r>
                      <a:r>
                        <a:rPr lang="en-US" sz="4800" baseline="0" dirty="0" smtClean="0"/>
                        <a:t> el </a:t>
                      </a:r>
                      <a:r>
                        <a:rPr lang="en-US" sz="4800" baseline="0" dirty="0" err="1" smtClean="0"/>
                        <a:t>bien</a:t>
                      </a:r>
                      <a:r>
                        <a:rPr lang="en-US" sz="4800" baseline="0" dirty="0" smtClean="0"/>
                        <a:t> </a:t>
                      </a:r>
                      <a:r>
                        <a:rPr lang="en-US" sz="4800" baseline="0" dirty="0" err="1" smtClean="0"/>
                        <a:t>común</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a:t>
                      </a:r>
                    </a:p>
                    <a:p>
                      <a:r>
                        <a:rPr lang="en-US" sz="4800" dirty="0" smtClean="0"/>
                        <a:t> - Que la </a:t>
                      </a:r>
                      <a:r>
                        <a:rPr lang="en-US" sz="4800" dirty="0" err="1" smtClean="0"/>
                        <a:t>sociedad</a:t>
                      </a:r>
                      <a:r>
                        <a:rPr lang="en-US" sz="4800" dirty="0" smtClean="0"/>
                        <a:t> </a:t>
                      </a:r>
                      <a:r>
                        <a:rPr lang="en-US" sz="4800" dirty="0" err="1" smtClean="0"/>
                        <a:t>tenga</a:t>
                      </a:r>
                      <a:r>
                        <a:rPr lang="en-US" sz="4800" dirty="0" smtClean="0"/>
                        <a:t> </a:t>
                      </a:r>
                      <a:r>
                        <a:rPr lang="en-US" sz="4800" dirty="0" err="1" smtClean="0"/>
                        <a:t>acceso</a:t>
                      </a:r>
                      <a:r>
                        <a:rPr lang="en-US" sz="4800" dirty="0" smtClean="0"/>
                        <a:t> a </a:t>
                      </a:r>
                      <a:r>
                        <a:rPr lang="en-US" sz="4800" dirty="0" err="1" smtClean="0"/>
                        <a:t>una</a:t>
                      </a:r>
                      <a:r>
                        <a:rPr lang="en-US" sz="4800" dirty="0" smtClean="0"/>
                        <a:t> </a:t>
                      </a:r>
                      <a:r>
                        <a:rPr lang="en-US" sz="4800" dirty="0" err="1" smtClean="0"/>
                        <a:t>información</a:t>
                      </a:r>
                      <a:r>
                        <a:rPr lang="en-US" sz="4800" dirty="0" smtClean="0"/>
                        <a:t> </a:t>
                      </a:r>
                      <a:r>
                        <a:rPr lang="en-US" sz="4800" dirty="0" err="1" smtClean="0"/>
                        <a:t>verificable</a:t>
                      </a:r>
                      <a:r>
                        <a:rPr lang="en-US" sz="4800" dirty="0" smtClean="0"/>
                        <a:t> para </a:t>
                      </a:r>
                      <a:r>
                        <a:rPr lang="en-US" sz="4800" dirty="0" err="1" smtClean="0"/>
                        <a:t>identificar</a:t>
                      </a:r>
                      <a:r>
                        <a:rPr lang="en-US" sz="4800" dirty="0" smtClean="0"/>
                        <a:t> </a:t>
                      </a:r>
                      <a:r>
                        <a:rPr lang="en-US" sz="4800" dirty="0" err="1" smtClean="0"/>
                        <a:t>antecedentes</a:t>
                      </a:r>
                      <a:r>
                        <a:rPr lang="en-US" sz="4800" baseline="0" dirty="0" smtClean="0"/>
                        <a:t> de </a:t>
                      </a:r>
                      <a:r>
                        <a:rPr lang="en-US" sz="4800" baseline="0" dirty="0" err="1" smtClean="0"/>
                        <a:t>ética</a:t>
                      </a:r>
                      <a:r>
                        <a:rPr lang="en-US" sz="4800" baseline="0" dirty="0" smtClean="0"/>
                        <a:t> e </a:t>
                      </a:r>
                      <a:r>
                        <a:rPr lang="en-US" sz="4800" baseline="0" dirty="0" err="1" smtClean="0"/>
                        <a:t>idoneidad</a:t>
                      </a:r>
                      <a:r>
                        <a:rPr lang="en-US" sz="4800" baseline="0" dirty="0" smtClean="0"/>
                        <a:t> de los </a:t>
                      </a:r>
                      <a:r>
                        <a:rPr lang="en-US" sz="4800" baseline="0" dirty="0" err="1" smtClean="0"/>
                        <a:t>dirigentes</a:t>
                      </a:r>
                      <a:endParaRPr lang="en-US" sz="4800" baseline="0" dirty="0" smtClean="0"/>
                    </a:p>
                    <a:p>
                      <a:r>
                        <a:rPr lang="en-US" sz="4800" baseline="0" dirty="0" smtClean="0"/>
                        <a:t> - </a:t>
                      </a:r>
                      <a:r>
                        <a:rPr lang="en-US" sz="4800" baseline="0" dirty="0" err="1" smtClean="0"/>
                        <a:t>Asegurar</a:t>
                      </a:r>
                      <a:r>
                        <a:rPr lang="en-US" sz="4800" baseline="0" dirty="0" smtClean="0"/>
                        <a:t> el </a:t>
                      </a:r>
                      <a:r>
                        <a:rPr lang="en-US" sz="4800" baseline="0" dirty="0" err="1" smtClean="0"/>
                        <a:t>cumplimiento</a:t>
                      </a:r>
                      <a:r>
                        <a:rPr lang="en-US" sz="4800" baseline="0" dirty="0" smtClean="0"/>
                        <a:t> de las </a:t>
                      </a:r>
                      <a:r>
                        <a:rPr lang="en-US" sz="4800" baseline="0" dirty="0" err="1" smtClean="0"/>
                        <a:t>leyes</a:t>
                      </a:r>
                      <a:r>
                        <a:rPr lang="en-US" sz="4800" baseline="0" dirty="0" smtClean="0"/>
                        <a:t> de </a:t>
                      </a:r>
                      <a:r>
                        <a:rPr lang="en-US" sz="4800" baseline="0" dirty="0" err="1" smtClean="0"/>
                        <a:t>ética</a:t>
                      </a:r>
                      <a:r>
                        <a:rPr lang="en-US" sz="4800" baseline="0" dirty="0" smtClean="0"/>
                        <a:t> </a:t>
                      </a:r>
                      <a:r>
                        <a:rPr lang="en-US" sz="4800" baseline="0" dirty="0" err="1" smtClean="0"/>
                        <a:t>pública</a:t>
                      </a:r>
                      <a:r>
                        <a:rPr lang="en-US" sz="4800" baseline="0" dirty="0" smtClean="0"/>
                        <a:t> de </a:t>
                      </a:r>
                      <a:r>
                        <a:rPr lang="en-US" sz="4800" baseline="0" dirty="0" err="1" smtClean="0"/>
                        <a:t>los</a:t>
                      </a:r>
                      <a:r>
                        <a:rPr lang="en-US" sz="4800" baseline="0" dirty="0" smtClean="0"/>
                        <a:t> </a:t>
                      </a:r>
                      <a:r>
                        <a:rPr lang="en-US" sz="4800" baseline="0" dirty="0" err="1" smtClean="0"/>
                        <a:t>dirigentes</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6876"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
        <p:nvSpPr>
          <p:cNvPr id="5" name="Rectangle 4"/>
          <p:cNvSpPr>
            <a:spLocks noChangeArrowheads="1"/>
          </p:cNvSpPr>
          <p:nvPr/>
        </p:nvSpPr>
        <p:spPr bwMode="auto">
          <a:xfrm>
            <a:off x="1031555" y="450082"/>
            <a:ext cx="21602399"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5</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Cómo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pueden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líderes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políticos</a:t>
            </a:r>
            <a:r>
              <a:rPr lang="en-US" sz="5400" b="1" dirty="0">
                <a:solidFill>
                  <a:srgbClr val="0070C0"/>
                </a:solidFill>
                <a:latin typeface="Franklin Gothic"/>
                <a:ea typeface="Franklin Gothic"/>
                <a:cs typeface="Franklin Gothic"/>
                <a:sym typeface="Franklin Gothic"/>
              </a:rPr>
              <a:t> del G20 </a:t>
            </a:r>
            <a:r>
              <a:rPr lang="en-US" sz="5400" b="1" dirty="0" smtClean="0">
                <a:solidFill>
                  <a:srgbClr val="0070C0"/>
                </a:solidFill>
                <a:latin typeface="Franklin Gothic"/>
                <a:ea typeface="Franklin Gothic"/>
                <a:cs typeface="Franklin Gothic"/>
                <a:sym typeface="Franklin Gothic"/>
              </a:rPr>
              <a:t>que el </a:t>
            </a:r>
            <a:r>
              <a:rPr lang="en-US" sz="5400" b="1" dirty="0" err="1">
                <a:solidFill>
                  <a:srgbClr val="0070C0"/>
                </a:solidFill>
                <a:latin typeface="Franklin Gothic"/>
                <a:ea typeface="Franklin Gothic"/>
                <a:cs typeface="Franklin Gothic"/>
                <a:sym typeface="Franklin Gothic"/>
              </a:rPr>
              <a:t>beneficio</a:t>
            </a:r>
            <a:r>
              <a:rPr lang="en-US" sz="5400" b="1" dirty="0">
                <a:solidFill>
                  <a:srgbClr val="0070C0"/>
                </a:solidFill>
                <a:latin typeface="Franklin Gothic"/>
                <a:ea typeface="Franklin Gothic"/>
                <a:cs typeface="Franklin Gothic"/>
                <a:sym typeface="Franklin Gothic"/>
              </a:rPr>
              <a:t> global se </a:t>
            </a:r>
            <a:r>
              <a:rPr lang="en-US" sz="5400" b="1" dirty="0" err="1">
                <a:solidFill>
                  <a:srgbClr val="0070C0"/>
                </a:solidFill>
                <a:latin typeface="Franklin Gothic"/>
                <a:ea typeface="Franklin Gothic"/>
                <a:cs typeface="Franklin Gothic"/>
                <a:sym typeface="Franklin Gothic"/>
              </a:rPr>
              <a:t>expanda</a:t>
            </a:r>
            <a:r>
              <a:rPr lang="en-US" sz="5400" b="1" dirty="0">
                <a:solidFill>
                  <a:srgbClr val="0070C0"/>
                </a:solidFill>
                <a:latin typeface="Franklin Gothic"/>
                <a:ea typeface="Franklin Gothic"/>
                <a:cs typeface="Franklin Gothic"/>
                <a:sym typeface="Franklin Gothic"/>
              </a:rPr>
              <a:t> a </a:t>
            </a:r>
            <a:r>
              <a:rPr lang="en-US" sz="5400" b="1" dirty="0" err="1">
                <a:solidFill>
                  <a:srgbClr val="0070C0"/>
                </a:solidFill>
                <a:latin typeface="Franklin Gothic"/>
                <a:ea typeface="Franklin Gothic"/>
                <a:cs typeface="Franklin Gothic"/>
                <a:sym typeface="Franklin Gothic"/>
              </a:rPr>
              <a:t>todos</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sectores</a:t>
            </a:r>
            <a:r>
              <a:rPr lang="en-US" sz="5400" b="1" dirty="0">
                <a:solidFill>
                  <a:srgbClr val="0070C0"/>
                </a:solidFill>
                <a:latin typeface="Franklin Gothic"/>
                <a:ea typeface="Franklin Gothic"/>
                <a:cs typeface="Franklin Gothic"/>
                <a:sym typeface="Franklin Gothic"/>
              </a:rPr>
              <a:t> de la </a:t>
            </a:r>
            <a:r>
              <a:rPr lang="en-US" sz="5400" b="1" dirty="0" err="1">
                <a:solidFill>
                  <a:srgbClr val="0070C0"/>
                </a:solidFill>
                <a:latin typeface="Franklin Gothic"/>
                <a:ea typeface="Franklin Gothic"/>
                <a:cs typeface="Franklin Gothic"/>
                <a:sym typeface="Franklin Gothic"/>
              </a:rPr>
              <a:t>sociedad</a:t>
            </a:r>
            <a:r>
              <a:rPr lang="en-US" sz="5400" b="1" dirty="0">
                <a:solidFill>
                  <a:srgbClr val="0070C0"/>
                </a:solidFill>
                <a:latin typeface="Franklin Gothic"/>
                <a:ea typeface="Franklin Gothic"/>
                <a:cs typeface="Franklin Gothic"/>
                <a:sym typeface="Franklin Gothic"/>
              </a:rPr>
              <a:t>? </a:t>
            </a:r>
            <a:r>
              <a:rPr lang="es-ES" sz="5400" b="1" i="1" dirty="0" smtClean="0">
                <a:solidFill>
                  <a:srgbClr val="3399FF"/>
                </a:solidFill>
                <a:latin typeface="Arial" charset="0"/>
              </a:rPr>
              <a:t> </a:t>
            </a:r>
            <a:endParaRPr lang="es-ES" sz="5400" b="1" i="1" dirty="0">
              <a:solidFill>
                <a:srgbClr val="3399FF"/>
              </a:solidFill>
              <a:latin typeface="Arial" charset="0"/>
            </a:endParaRPr>
          </a:p>
        </p:txBody>
      </p:sp>
    </p:spTree>
    <p:extLst>
      <p:ext uri="{BB962C8B-B14F-4D97-AF65-F5344CB8AC3E}">
        <p14:creationId xmlns:p14="http://schemas.microsoft.com/office/powerpoint/2010/main" val="1713412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031554" y="3330402"/>
          <a:ext cx="22250472" cy="676656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2:  </a:t>
                      </a:r>
                    </a:p>
                    <a:p>
                      <a:r>
                        <a:rPr lang="en-US" sz="4800" dirty="0" smtClean="0"/>
                        <a:t>No </a:t>
                      </a:r>
                      <a:r>
                        <a:rPr lang="en-US" sz="4800" dirty="0" err="1" smtClean="0"/>
                        <a:t>están</a:t>
                      </a:r>
                      <a:r>
                        <a:rPr lang="en-US" sz="4800" dirty="0" smtClean="0"/>
                        <a:t> </a:t>
                      </a:r>
                      <a:r>
                        <a:rPr lang="en-US" sz="4800" dirty="0" err="1" smtClean="0"/>
                        <a:t>creadas</a:t>
                      </a:r>
                      <a:r>
                        <a:rPr lang="en-US" sz="4800" dirty="0" smtClean="0"/>
                        <a:t> las</a:t>
                      </a:r>
                      <a:r>
                        <a:rPr lang="en-US" sz="4800" baseline="0" dirty="0" smtClean="0"/>
                        <a:t> </a:t>
                      </a:r>
                      <a:r>
                        <a:rPr lang="en-US" sz="4800" dirty="0" err="1" smtClean="0"/>
                        <a:t>condiciones</a:t>
                      </a:r>
                      <a:r>
                        <a:rPr lang="en-US" sz="4800" dirty="0" smtClean="0"/>
                        <a:t> para </a:t>
                      </a:r>
                      <a:r>
                        <a:rPr lang="en-US" sz="4800" dirty="0" err="1" smtClean="0"/>
                        <a:t>enfrentar</a:t>
                      </a:r>
                      <a:r>
                        <a:rPr lang="en-US" sz="4800" dirty="0" smtClean="0"/>
                        <a:t> la </a:t>
                      </a:r>
                      <a:r>
                        <a:rPr lang="en-US" sz="4800" dirty="0" err="1" smtClean="0"/>
                        <a:t>globalización</a:t>
                      </a:r>
                      <a:r>
                        <a:rPr lang="en-US" sz="4800" dirty="0" smtClean="0"/>
                        <a:t> y </a:t>
                      </a:r>
                      <a:r>
                        <a:rPr lang="en-US" sz="4800" dirty="0" err="1" smtClean="0"/>
                        <a:t>evitar</a:t>
                      </a:r>
                      <a:r>
                        <a:rPr lang="en-US" sz="4800" dirty="0" smtClean="0"/>
                        <a:t> </a:t>
                      </a:r>
                      <a:r>
                        <a:rPr lang="en-US" sz="4800" dirty="0" err="1" smtClean="0"/>
                        <a:t>generar</a:t>
                      </a:r>
                      <a:r>
                        <a:rPr lang="en-US" sz="4800" dirty="0" smtClean="0"/>
                        <a:t> </a:t>
                      </a:r>
                      <a:r>
                        <a:rPr lang="en-US" sz="4800" dirty="0" err="1" smtClean="0"/>
                        <a:t>marginalidad</a:t>
                      </a:r>
                      <a:r>
                        <a:rPr lang="en-US" sz="4800" dirty="0" smtClean="0"/>
                        <a:t> y </a:t>
                      </a:r>
                      <a:r>
                        <a:rPr lang="en-US" sz="4800" dirty="0" err="1" smtClean="0"/>
                        <a:t>desigualdad</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a:t>
                      </a:r>
                    </a:p>
                    <a:p>
                      <a:r>
                        <a:rPr lang="en-US" sz="4800" dirty="0" smtClean="0"/>
                        <a:t> - </a:t>
                      </a:r>
                      <a:r>
                        <a:rPr lang="en-US" sz="4800" dirty="0" err="1" smtClean="0"/>
                        <a:t>Educar</a:t>
                      </a:r>
                      <a:r>
                        <a:rPr lang="en-US" sz="4800" dirty="0" smtClean="0"/>
                        <a:t>, </a:t>
                      </a:r>
                      <a:r>
                        <a:rPr lang="en-US" sz="4800" dirty="0" err="1" smtClean="0"/>
                        <a:t>capacitar</a:t>
                      </a:r>
                      <a:r>
                        <a:rPr lang="en-US" sz="4800" dirty="0" smtClean="0"/>
                        <a:t> y </a:t>
                      </a:r>
                      <a:r>
                        <a:rPr lang="en-US" sz="4800" dirty="0" err="1" smtClean="0"/>
                        <a:t>preparar</a:t>
                      </a:r>
                      <a:r>
                        <a:rPr lang="en-US" sz="4800" baseline="0" dirty="0" smtClean="0"/>
                        <a:t> a la </a:t>
                      </a:r>
                      <a:r>
                        <a:rPr lang="en-US" sz="4800" baseline="0" dirty="0" err="1" smtClean="0"/>
                        <a:t>sociedad</a:t>
                      </a:r>
                      <a:r>
                        <a:rPr lang="en-US" sz="4800" baseline="0" dirty="0" smtClean="0"/>
                        <a:t> para las </a:t>
                      </a:r>
                      <a:r>
                        <a:rPr lang="en-US" sz="4800" baseline="0" dirty="0" err="1" smtClean="0"/>
                        <a:t>nuevas</a:t>
                      </a:r>
                      <a:r>
                        <a:rPr lang="en-US" sz="4800" baseline="0" dirty="0" smtClean="0"/>
                        <a:t> </a:t>
                      </a:r>
                      <a:r>
                        <a:rPr lang="en-US" sz="4800" baseline="0" dirty="0" err="1" smtClean="0"/>
                        <a:t>necesidades</a:t>
                      </a:r>
                      <a:r>
                        <a:rPr lang="en-US" sz="4800" baseline="0" dirty="0" smtClean="0"/>
                        <a:t> de un </a:t>
                      </a:r>
                      <a:r>
                        <a:rPr lang="en-US" sz="4800" baseline="0" dirty="0" err="1" smtClean="0"/>
                        <a:t>mundo</a:t>
                      </a:r>
                      <a:r>
                        <a:rPr lang="en-US" sz="4800" baseline="0" dirty="0" smtClean="0"/>
                        <a:t> </a:t>
                      </a:r>
                      <a:r>
                        <a:rPr lang="en-US" sz="4800" baseline="0" dirty="0" err="1" smtClean="0"/>
                        <a:t>globalizado</a:t>
                      </a:r>
                      <a:r>
                        <a:rPr lang="en-US" sz="4800" baseline="0" dirty="0" smtClean="0"/>
                        <a:t>, </a:t>
                      </a:r>
                      <a:r>
                        <a:rPr lang="en-US" sz="4800" baseline="0" dirty="0" err="1" smtClean="0"/>
                        <a:t>en</a:t>
                      </a:r>
                      <a:r>
                        <a:rPr lang="en-US" sz="4800" baseline="0" dirty="0" smtClean="0"/>
                        <a:t> un </a:t>
                      </a:r>
                      <a:r>
                        <a:rPr lang="en-US" sz="4800" baseline="0" dirty="0" err="1" smtClean="0"/>
                        <a:t>marco</a:t>
                      </a:r>
                      <a:r>
                        <a:rPr lang="en-US" sz="4800" baseline="0" dirty="0" smtClean="0"/>
                        <a:t> de </a:t>
                      </a:r>
                      <a:r>
                        <a:rPr lang="en-US" sz="4800" baseline="0" dirty="0" err="1" smtClean="0"/>
                        <a:t>integración</a:t>
                      </a:r>
                      <a:r>
                        <a:rPr lang="en-US" sz="4800" baseline="0" dirty="0" smtClean="0"/>
                        <a:t> gradual.</a:t>
                      </a:r>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7900"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1031555" y="450082"/>
            <a:ext cx="21602399"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5</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Cómo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pueden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líderes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políticos</a:t>
            </a:r>
            <a:r>
              <a:rPr lang="en-US" sz="5400" b="1" dirty="0">
                <a:solidFill>
                  <a:srgbClr val="0070C0"/>
                </a:solidFill>
                <a:latin typeface="Franklin Gothic"/>
                <a:ea typeface="Franklin Gothic"/>
                <a:cs typeface="Franklin Gothic"/>
                <a:sym typeface="Franklin Gothic"/>
              </a:rPr>
              <a:t> del G20 </a:t>
            </a:r>
            <a:r>
              <a:rPr lang="en-US" sz="5400" b="1" dirty="0" smtClean="0">
                <a:solidFill>
                  <a:srgbClr val="0070C0"/>
                </a:solidFill>
                <a:latin typeface="Franklin Gothic"/>
                <a:ea typeface="Franklin Gothic"/>
                <a:cs typeface="Franklin Gothic"/>
                <a:sym typeface="Franklin Gothic"/>
              </a:rPr>
              <a:t>que el </a:t>
            </a:r>
            <a:r>
              <a:rPr lang="en-US" sz="5400" b="1" dirty="0" err="1">
                <a:solidFill>
                  <a:srgbClr val="0070C0"/>
                </a:solidFill>
                <a:latin typeface="Franklin Gothic"/>
                <a:ea typeface="Franklin Gothic"/>
                <a:cs typeface="Franklin Gothic"/>
                <a:sym typeface="Franklin Gothic"/>
              </a:rPr>
              <a:t>beneficio</a:t>
            </a:r>
            <a:r>
              <a:rPr lang="en-US" sz="5400" b="1" dirty="0">
                <a:solidFill>
                  <a:srgbClr val="0070C0"/>
                </a:solidFill>
                <a:latin typeface="Franklin Gothic"/>
                <a:ea typeface="Franklin Gothic"/>
                <a:cs typeface="Franklin Gothic"/>
                <a:sym typeface="Franklin Gothic"/>
              </a:rPr>
              <a:t> global se </a:t>
            </a:r>
            <a:r>
              <a:rPr lang="en-US" sz="5400" b="1" dirty="0" err="1">
                <a:solidFill>
                  <a:srgbClr val="0070C0"/>
                </a:solidFill>
                <a:latin typeface="Franklin Gothic"/>
                <a:ea typeface="Franklin Gothic"/>
                <a:cs typeface="Franklin Gothic"/>
                <a:sym typeface="Franklin Gothic"/>
              </a:rPr>
              <a:t>expanda</a:t>
            </a:r>
            <a:r>
              <a:rPr lang="en-US" sz="5400" b="1" dirty="0">
                <a:solidFill>
                  <a:srgbClr val="0070C0"/>
                </a:solidFill>
                <a:latin typeface="Franklin Gothic"/>
                <a:ea typeface="Franklin Gothic"/>
                <a:cs typeface="Franklin Gothic"/>
                <a:sym typeface="Franklin Gothic"/>
              </a:rPr>
              <a:t> a </a:t>
            </a:r>
            <a:r>
              <a:rPr lang="en-US" sz="5400" b="1" dirty="0" err="1">
                <a:solidFill>
                  <a:srgbClr val="0070C0"/>
                </a:solidFill>
                <a:latin typeface="Franklin Gothic"/>
                <a:ea typeface="Franklin Gothic"/>
                <a:cs typeface="Franklin Gothic"/>
                <a:sym typeface="Franklin Gothic"/>
              </a:rPr>
              <a:t>todos</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sectores</a:t>
            </a:r>
            <a:r>
              <a:rPr lang="en-US" sz="5400" b="1" dirty="0">
                <a:solidFill>
                  <a:srgbClr val="0070C0"/>
                </a:solidFill>
                <a:latin typeface="Franklin Gothic"/>
                <a:ea typeface="Franklin Gothic"/>
                <a:cs typeface="Franklin Gothic"/>
                <a:sym typeface="Franklin Gothic"/>
              </a:rPr>
              <a:t> de la </a:t>
            </a:r>
            <a:r>
              <a:rPr lang="en-US" sz="5400" b="1" dirty="0" err="1">
                <a:solidFill>
                  <a:srgbClr val="0070C0"/>
                </a:solidFill>
                <a:latin typeface="Franklin Gothic"/>
                <a:ea typeface="Franklin Gothic"/>
                <a:cs typeface="Franklin Gothic"/>
                <a:sym typeface="Franklin Gothic"/>
              </a:rPr>
              <a:t>sociedad</a:t>
            </a:r>
            <a:r>
              <a:rPr lang="en-US" sz="5400" b="1" dirty="0">
                <a:solidFill>
                  <a:srgbClr val="0070C0"/>
                </a:solidFill>
                <a:latin typeface="Franklin Gothic"/>
                <a:ea typeface="Franklin Gothic"/>
                <a:cs typeface="Franklin Gothic"/>
                <a:sym typeface="Franklin Gothic"/>
              </a:rPr>
              <a:t>? </a:t>
            </a:r>
            <a:r>
              <a:rPr lang="es-ES" sz="5400" b="1" i="1" dirty="0" smtClean="0">
                <a:solidFill>
                  <a:srgbClr val="3399FF"/>
                </a:solidFill>
                <a:latin typeface="Arial" charset="0"/>
              </a:rPr>
              <a:t> </a:t>
            </a:r>
            <a:endParaRPr lang="es-ES" sz="5400" b="1" i="1" dirty="0">
              <a:solidFill>
                <a:srgbClr val="3399FF"/>
              </a:solidFill>
              <a:latin typeface="Arial" charset="0"/>
            </a:endParaRPr>
          </a:p>
        </p:txBody>
      </p:sp>
    </p:spTree>
    <p:extLst>
      <p:ext uri="{BB962C8B-B14F-4D97-AF65-F5344CB8AC3E}">
        <p14:creationId xmlns:p14="http://schemas.microsoft.com/office/powerpoint/2010/main" val="124347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031554" y="3330402"/>
          <a:ext cx="22250472" cy="676656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3:</a:t>
                      </a:r>
                    </a:p>
                    <a:p>
                      <a:r>
                        <a:rPr lang="en-US" sz="4800" dirty="0" err="1" smtClean="0"/>
                        <a:t>Falta</a:t>
                      </a:r>
                      <a:r>
                        <a:rPr lang="en-US" sz="4800" dirty="0" smtClean="0"/>
                        <a:t> de un plan </a:t>
                      </a:r>
                      <a:r>
                        <a:rPr lang="en-US" sz="4800" dirty="0" err="1" smtClean="0"/>
                        <a:t>estratégico</a:t>
                      </a:r>
                      <a:r>
                        <a:rPr lang="en-US" sz="4800" baseline="0" dirty="0" smtClean="0"/>
                        <a:t> a la largo </a:t>
                      </a:r>
                      <a:r>
                        <a:rPr lang="en-US" sz="4800" baseline="0" dirty="0" err="1" smtClean="0"/>
                        <a:t>plazo</a:t>
                      </a:r>
                      <a:r>
                        <a:rPr lang="en-US" sz="4800" baseline="0" dirty="0" smtClean="0"/>
                        <a:t>, y </a:t>
                      </a:r>
                      <a:r>
                        <a:rPr lang="en-US" sz="4800" baseline="0" dirty="0" err="1" smtClean="0"/>
                        <a:t>organismos</a:t>
                      </a:r>
                      <a:r>
                        <a:rPr lang="en-US" sz="4800" baseline="0" dirty="0" smtClean="0"/>
                        <a:t> que den </a:t>
                      </a:r>
                      <a:r>
                        <a:rPr lang="en-US" sz="4800" baseline="0" dirty="0" err="1" smtClean="0"/>
                        <a:t>seguimiento</a:t>
                      </a:r>
                      <a:r>
                        <a:rPr lang="en-US" sz="4800" baseline="0" dirty="0" smtClean="0"/>
                        <a:t> y control</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a:t>
                      </a:r>
                    </a:p>
                    <a:p>
                      <a:r>
                        <a:rPr lang="en-US" sz="4800" dirty="0" smtClean="0"/>
                        <a:t> - </a:t>
                      </a:r>
                      <a:r>
                        <a:rPr lang="en-US" sz="4800" dirty="0" err="1" smtClean="0"/>
                        <a:t>Elaborar</a:t>
                      </a:r>
                      <a:r>
                        <a:rPr lang="en-US" sz="4800" dirty="0" smtClean="0"/>
                        <a:t> un plan </a:t>
                      </a:r>
                      <a:r>
                        <a:rPr lang="en-US" sz="4800" dirty="0" err="1" smtClean="0"/>
                        <a:t>estrátegico</a:t>
                      </a:r>
                      <a:r>
                        <a:rPr lang="en-US" sz="4800" dirty="0" smtClean="0"/>
                        <a:t> </a:t>
                      </a:r>
                      <a:r>
                        <a:rPr lang="en-US" sz="4800" dirty="0" err="1" smtClean="0"/>
                        <a:t>participativo</a:t>
                      </a:r>
                      <a:r>
                        <a:rPr lang="en-US" sz="4800" baseline="0" dirty="0" smtClean="0"/>
                        <a:t> de </a:t>
                      </a:r>
                      <a:r>
                        <a:rPr lang="en-US" sz="4800" baseline="0" dirty="0" err="1" smtClean="0"/>
                        <a:t>desarrollo</a:t>
                      </a:r>
                      <a:r>
                        <a:rPr lang="en-US" sz="4800" baseline="0" dirty="0" smtClean="0"/>
                        <a:t> </a:t>
                      </a:r>
                      <a:r>
                        <a:rPr lang="en-US" sz="4800" baseline="0" dirty="0" err="1" smtClean="0"/>
                        <a:t>económico</a:t>
                      </a:r>
                      <a:r>
                        <a:rPr lang="en-US" sz="4800" baseline="0" dirty="0" smtClean="0"/>
                        <a:t> social, entre </a:t>
                      </a:r>
                      <a:r>
                        <a:rPr lang="en-US" sz="4800" baseline="0" dirty="0" err="1" smtClean="0"/>
                        <a:t>entidades</a:t>
                      </a:r>
                      <a:r>
                        <a:rPr lang="en-US" sz="4800" baseline="0" dirty="0" smtClean="0"/>
                        <a:t> </a:t>
                      </a:r>
                      <a:r>
                        <a:rPr lang="en-US" sz="4800" baseline="0" dirty="0" err="1" smtClean="0"/>
                        <a:t>públicas</a:t>
                      </a:r>
                      <a:r>
                        <a:rPr lang="en-US" sz="4800" baseline="0" dirty="0" smtClean="0"/>
                        <a:t> y </a:t>
                      </a:r>
                      <a:r>
                        <a:rPr lang="en-US" sz="4800" baseline="0" dirty="0" err="1" smtClean="0"/>
                        <a:t>privadas</a:t>
                      </a:r>
                      <a:r>
                        <a:rPr lang="en-US" sz="4800" baseline="0" dirty="0" smtClean="0"/>
                        <a:t>, que </a:t>
                      </a:r>
                      <a:r>
                        <a:rPr lang="en-US" sz="4800" baseline="0" dirty="0" err="1" smtClean="0"/>
                        <a:t>contenga</a:t>
                      </a:r>
                      <a:r>
                        <a:rPr lang="en-US" sz="4800" baseline="0" dirty="0" smtClean="0"/>
                        <a:t> un </a:t>
                      </a:r>
                      <a:r>
                        <a:rPr lang="en-US" sz="4800" baseline="0" dirty="0" err="1" smtClean="0"/>
                        <a:t>programa</a:t>
                      </a:r>
                      <a:r>
                        <a:rPr lang="en-US" sz="4800" baseline="0" dirty="0" smtClean="0"/>
                        <a:t> de </a:t>
                      </a:r>
                      <a:r>
                        <a:rPr lang="en-US" sz="4800" baseline="0" dirty="0" err="1" smtClean="0"/>
                        <a:t>seguimiento</a:t>
                      </a:r>
                      <a:r>
                        <a:rPr lang="en-US" sz="4800" baseline="0" dirty="0" smtClean="0"/>
                        <a:t> y control</a:t>
                      </a:r>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8924"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
        <p:nvSpPr>
          <p:cNvPr id="6" name="Rectangle 4"/>
          <p:cNvSpPr>
            <a:spLocks noChangeArrowheads="1"/>
          </p:cNvSpPr>
          <p:nvPr/>
        </p:nvSpPr>
        <p:spPr bwMode="auto">
          <a:xfrm>
            <a:off x="1031555" y="450082"/>
            <a:ext cx="21602399"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5</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Cómo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pueden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líderes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políticos</a:t>
            </a:r>
            <a:r>
              <a:rPr lang="en-US" sz="5400" b="1" dirty="0">
                <a:solidFill>
                  <a:srgbClr val="0070C0"/>
                </a:solidFill>
                <a:latin typeface="Franklin Gothic"/>
                <a:ea typeface="Franklin Gothic"/>
                <a:cs typeface="Franklin Gothic"/>
                <a:sym typeface="Franklin Gothic"/>
              </a:rPr>
              <a:t> del G20 </a:t>
            </a:r>
            <a:r>
              <a:rPr lang="en-US" sz="5400" b="1" dirty="0" smtClean="0">
                <a:solidFill>
                  <a:srgbClr val="0070C0"/>
                </a:solidFill>
                <a:latin typeface="Franklin Gothic"/>
                <a:ea typeface="Franklin Gothic"/>
                <a:cs typeface="Franklin Gothic"/>
                <a:sym typeface="Franklin Gothic"/>
              </a:rPr>
              <a:t>que el </a:t>
            </a:r>
            <a:r>
              <a:rPr lang="en-US" sz="5400" b="1" dirty="0" err="1">
                <a:solidFill>
                  <a:srgbClr val="0070C0"/>
                </a:solidFill>
                <a:latin typeface="Franklin Gothic"/>
                <a:ea typeface="Franklin Gothic"/>
                <a:cs typeface="Franklin Gothic"/>
                <a:sym typeface="Franklin Gothic"/>
              </a:rPr>
              <a:t>beneficio</a:t>
            </a:r>
            <a:r>
              <a:rPr lang="en-US" sz="5400" b="1" dirty="0">
                <a:solidFill>
                  <a:srgbClr val="0070C0"/>
                </a:solidFill>
                <a:latin typeface="Franklin Gothic"/>
                <a:ea typeface="Franklin Gothic"/>
                <a:cs typeface="Franklin Gothic"/>
                <a:sym typeface="Franklin Gothic"/>
              </a:rPr>
              <a:t> global se </a:t>
            </a:r>
            <a:r>
              <a:rPr lang="en-US" sz="5400" b="1" dirty="0" err="1">
                <a:solidFill>
                  <a:srgbClr val="0070C0"/>
                </a:solidFill>
                <a:latin typeface="Franklin Gothic"/>
                <a:ea typeface="Franklin Gothic"/>
                <a:cs typeface="Franklin Gothic"/>
                <a:sym typeface="Franklin Gothic"/>
              </a:rPr>
              <a:t>expanda</a:t>
            </a:r>
            <a:r>
              <a:rPr lang="en-US" sz="5400" b="1" dirty="0">
                <a:solidFill>
                  <a:srgbClr val="0070C0"/>
                </a:solidFill>
                <a:latin typeface="Franklin Gothic"/>
                <a:ea typeface="Franklin Gothic"/>
                <a:cs typeface="Franklin Gothic"/>
                <a:sym typeface="Franklin Gothic"/>
              </a:rPr>
              <a:t> a </a:t>
            </a:r>
            <a:r>
              <a:rPr lang="en-US" sz="5400" b="1" dirty="0" err="1">
                <a:solidFill>
                  <a:srgbClr val="0070C0"/>
                </a:solidFill>
                <a:latin typeface="Franklin Gothic"/>
                <a:ea typeface="Franklin Gothic"/>
                <a:cs typeface="Franklin Gothic"/>
                <a:sym typeface="Franklin Gothic"/>
              </a:rPr>
              <a:t>todos</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sectores</a:t>
            </a:r>
            <a:r>
              <a:rPr lang="en-US" sz="5400" b="1" dirty="0">
                <a:solidFill>
                  <a:srgbClr val="0070C0"/>
                </a:solidFill>
                <a:latin typeface="Franklin Gothic"/>
                <a:ea typeface="Franklin Gothic"/>
                <a:cs typeface="Franklin Gothic"/>
                <a:sym typeface="Franklin Gothic"/>
              </a:rPr>
              <a:t> de la </a:t>
            </a:r>
            <a:r>
              <a:rPr lang="en-US" sz="5400" b="1" dirty="0" err="1">
                <a:solidFill>
                  <a:srgbClr val="0070C0"/>
                </a:solidFill>
                <a:latin typeface="Franklin Gothic"/>
                <a:ea typeface="Franklin Gothic"/>
                <a:cs typeface="Franklin Gothic"/>
                <a:sym typeface="Franklin Gothic"/>
              </a:rPr>
              <a:t>sociedad</a:t>
            </a:r>
            <a:r>
              <a:rPr lang="en-US" sz="5400" b="1" dirty="0">
                <a:solidFill>
                  <a:srgbClr val="0070C0"/>
                </a:solidFill>
                <a:latin typeface="Franklin Gothic"/>
                <a:ea typeface="Franklin Gothic"/>
                <a:cs typeface="Franklin Gothic"/>
                <a:sym typeface="Franklin Gothic"/>
              </a:rPr>
              <a:t>? </a:t>
            </a:r>
            <a:r>
              <a:rPr lang="es-ES" sz="5400" b="1" i="1" dirty="0" smtClean="0">
                <a:solidFill>
                  <a:srgbClr val="3399FF"/>
                </a:solidFill>
                <a:latin typeface="Arial" charset="0"/>
              </a:rPr>
              <a:t> </a:t>
            </a:r>
            <a:endParaRPr lang="es-ES" sz="5400" b="1" i="1" dirty="0">
              <a:solidFill>
                <a:srgbClr val="3399FF"/>
              </a:solidFill>
              <a:latin typeface="Arial" charset="0"/>
            </a:endParaRPr>
          </a:p>
        </p:txBody>
      </p:sp>
    </p:spTree>
    <p:extLst>
      <p:ext uri="{BB962C8B-B14F-4D97-AF65-F5344CB8AC3E}">
        <p14:creationId xmlns:p14="http://schemas.microsoft.com/office/powerpoint/2010/main" val="117881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031554" y="3330402"/>
          <a:ext cx="22250472" cy="603504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4:</a:t>
                      </a:r>
                    </a:p>
                    <a:p>
                      <a:r>
                        <a:rPr lang="en-US" sz="4800" dirty="0" err="1" smtClean="0"/>
                        <a:t>Necesidad</a:t>
                      </a:r>
                      <a:r>
                        <a:rPr lang="en-US" sz="4800" baseline="0" dirty="0" smtClean="0"/>
                        <a:t> de </a:t>
                      </a:r>
                      <a:r>
                        <a:rPr lang="en-US" sz="4800" baseline="0" dirty="0" err="1" smtClean="0"/>
                        <a:t>sinergia</a:t>
                      </a:r>
                      <a:r>
                        <a:rPr lang="en-US" sz="4800" baseline="0" dirty="0" smtClean="0"/>
                        <a:t> entre lo </a:t>
                      </a:r>
                      <a:r>
                        <a:rPr lang="en-US" sz="4800" baseline="0" dirty="0" err="1" smtClean="0"/>
                        <a:t>público</a:t>
                      </a:r>
                      <a:r>
                        <a:rPr lang="en-US" sz="4800" baseline="0" dirty="0" smtClean="0"/>
                        <a:t> y </a:t>
                      </a:r>
                      <a:r>
                        <a:rPr lang="en-US" sz="4800" baseline="0" dirty="0" err="1" smtClean="0"/>
                        <a:t>privado</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a:t>
                      </a:r>
                    </a:p>
                    <a:p>
                      <a:r>
                        <a:rPr lang="en-US" sz="4800" dirty="0" smtClean="0"/>
                        <a:t> - </a:t>
                      </a:r>
                      <a:r>
                        <a:rPr lang="en-US" sz="4800" dirty="0" err="1" smtClean="0"/>
                        <a:t>Fomentar</a:t>
                      </a:r>
                      <a:r>
                        <a:rPr lang="en-US" sz="4800" baseline="0" dirty="0" smtClean="0"/>
                        <a:t> las </a:t>
                      </a:r>
                      <a:r>
                        <a:rPr lang="en-US" sz="4800" baseline="0" dirty="0" err="1" smtClean="0"/>
                        <a:t>iniciativas</a:t>
                      </a:r>
                      <a:r>
                        <a:rPr lang="en-US" sz="4800" baseline="0" dirty="0" smtClean="0"/>
                        <a:t> </a:t>
                      </a:r>
                      <a:r>
                        <a:rPr lang="en-US" sz="4800" baseline="0" dirty="0" err="1" smtClean="0"/>
                        <a:t>públicas</a:t>
                      </a:r>
                      <a:r>
                        <a:rPr lang="en-US" sz="4800" baseline="0" dirty="0" smtClean="0"/>
                        <a:t> </a:t>
                      </a:r>
                      <a:r>
                        <a:rPr lang="en-US" sz="4800" baseline="0" dirty="0" err="1" smtClean="0"/>
                        <a:t>privadas</a:t>
                      </a:r>
                      <a:r>
                        <a:rPr lang="en-US" sz="4800" baseline="0" dirty="0" smtClean="0"/>
                        <a:t> </a:t>
                      </a:r>
                      <a:r>
                        <a:rPr lang="en-US" sz="4800" baseline="0" dirty="0" err="1" smtClean="0"/>
                        <a:t>asignando</a:t>
                      </a:r>
                      <a:r>
                        <a:rPr lang="en-US" sz="4800" baseline="0" dirty="0" smtClean="0"/>
                        <a:t> roles </a:t>
                      </a:r>
                      <a:r>
                        <a:rPr lang="en-US" sz="4800" baseline="0" dirty="0" err="1" smtClean="0"/>
                        <a:t>claros</a:t>
                      </a:r>
                      <a:r>
                        <a:rPr lang="en-US" sz="4800" baseline="0" dirty="0" smtClean="0"/>
                        <a:t> de </a:t>
                      </a:r>
                      <a:r>
                        <a:rPr lang="en-US" sz="4800" baseline="0" dirty="0" err="1" smtClean="0"/>
                        <a:t>responsabilidad</a:t>
                      </a:r>
                      <a:r>
                        <a:rPr lang="en-US" sz="4800" baseline="0" dirty="0" smtClean="0"/>
                        <a:t> </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sp>
        <p:nvSpPr>
          <p:cNvPr id="4" name="Rectangle 4"/>
          <p:cNvSpPr>
            <a:spLocks noChangeArrowheads="1"/>
          </p:cNvSpPr>
          <p:nvPr/>
        </p:nvSpPr>
        <p:spPr bwMode="auto">
          <a:xfrm>
            <a:off x="1031555" y="450082"/>
            <a:ext cx="21602399" cy="2585323"/>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5</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Cómo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pueden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líderes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políticos</a:t>
            </a:r>
            <a:r>
              <a:rPr lang="en-US" sz="5400" b="1" dirty="0">
                <a:solidFill>
                  <a:srgbClr val="0070C0"/>
                </a:solidFill>
                <a:latin typeface="Franklin Gothic"/>
                <a:ea typeface="Franklin Gothic"/>
                <a:cs typeface="Franklin Gothic"/>
                <a:sym typeface="Franklin Gothic"/>
              </a:rPr>
              <a:t> del G20 </a:t>
            </a:r>
            <a:r>
              <a:rPr lang="en-US" sz="5400" b="1" dirty="0" smtClean="0">
                <a:solidFill>
                  <a:srgbClr val="0070C0"/>
                </a:solidFill>
                <a:latin typeface="Franklin Gothic"/>
                <a:ea typeface="Franklin Gothic"/>
                <a:cs typeface="Franklin Gothic"/>
                <a:sym typeface="Franklin Gothic"/>
              </a:rPr>
              <a:t>que el </a:t>
            </a:r>
            <a:r>
              <a:rPr lang="en-US" sz="5400" b="1" dirty="0" err="1">
                <a:solidFill>
                  <a:srgbClr val="0070C0"/>
                </a:solidFill>
                <a:latin typeface="Franklin Gothic"/>
                <a:ea typeface="Franklin Gothic"/>
                <a:cs typeface="Franklin Gothic"/>
                <a:sym typeface="Franklin Gothic"/>
              </a:rPr>
              <a:t>beneficio</a:t>
            </a:r>
            <a:r>
              <a:rPr lang="en-US" sz="5400" b="1" dirty="0">
                <a:solidFill>
                  <a:srgbClr val="0070C0"/>
                </a:solidFill>
                <a:latin typeface="Franklin Gothic"/>
                <a:ea typeface="Franklin Gothic"/>
                <a:cs typeface="Franklin Gothic"/>
                <a:sym typeface="Franklin Gothic"/>
              </a:rPr>
              <a:t> global se </a:t>
            </a:r>
            <a:r>
              <a:rPr lang="en-US" sz="5400" b="1" dirty="0" err="1">
                <a:solidFill>
                  <a:srgbClr val="0070C0"/>
                </a:solidFill>
                <a:latin typeface="Franklin Gothic"/>
                <a:ea typeface="Franklin Gothic"/>
                <a:cs typeface="Franklin Gothic"/>
                <a:sym typeface="Franklin Gothic"/>
              </a:rPr>
              <a:t>expanda</a:t>
            </a:r>
            <a:r>
              <a:rPr lang="en-US" sz="5400" b="1" dirty="0">
                <a:solidFill>
                  <a:srgbClr val="0070C0"/>
                </a:solidFill>
                <a:latin typeface="Franklin Gothic"/>
                <a:ea typeface="Franklin Gothic"/>
                <a:cs typeface="Franklin Gothic"/>
                <a:sym typeface="Franklin Gothic"/>
              </a:rPr>
              <a:t> a </a:t>
            </a:r>
            <a:r>
              <a:rPr lang="en-US" sz="5400" b="1" dirty="0" err="1">
                <a:solidFill>
                  <a:srgbClr val="0070C0"/>
                </a:solidFill>
                <a:latin typeface="Franklin Gothic"/>
                <a:ea typeface="Franklin Gothic"/>
                <a:cs typeface="Franklin Gothic"/>
                <a:sym typeface="Franklin Gothic"/>
              </a:rPr>
              <a:t>todos</a:t>
            </a:r>
            <a:r>
              <a:rPr lang="en-US" sz="5400" b="1" dirty="0">
                <a:solidFill>
                  <a:srgbClr val="0070C0"/>
                </a:solidFill>
                <a:latin typeface="Franklin Gothic"/>
                <a:ea typeface="Franklin Gothic"/>
                <a:cs typeface="Franklin Gothic"/>
                <a:sym typeface="Franklin Gothic"/>
              </a:rPr>
              <a:t> los </a:t>
            </a:r>
            <a:r>
              <a:rPr lang="en-US" sz="5400" b="1" dirty="0" err="1">
                <a:solidFill>
                  <a:srgbClr val="0070C0"/>
                </a:solidFill>
                <a:latin typeface="Franklin Gothic"/>
                <a:ea typeface="Franklin Gothic"/>
                <a:cs typeface="Franklin Gothic"/>
                <a:sym typeface="Franklin Gothic"/>
              </a:rPr>
              <a:t>sectores</a:t>
            </a:r>
            <a:r>
              <a:rPr lang="en-US" sz="5400" b="1" dirty="0">
                <a:solidFill>
                  <a:srgbClr val="0070C0"/>
                </a:solidFill>
                <a:latin typeface="Franklin Gothic"/>
                <a:ea typeface="Franklin Gothic"/>
                <a:cs typeface="Franklin Gothic"/>
                <a:sym typeface="Franklin Gothic"/>
              </a:rPr>
              <a:t> de la </a:t>
            </a:r>
            <a:r>
              <a:rPr lang="en-US" sz="5400" b="1" dirty="0" err="1">
                <a:solidFill>
                  <a:srgbClr val="0070C0"/>
                </a:solidFill>
                <a:latin typeface="Franklin Gothic"/>
                <a:ea typeface="Franklin Gothic"/>
                <a:cs typeface="Franklin Gothic"/>
                <a:sym typeface="Franklin Gothic"/>
              </a:rPr>
              <a:t>sociedad</a:t>
            </a:r>
            <a:r>
              <a:rPr lang="en-US" sz="5400" b="1" dirty="0">
                <a:solidFill>
                  <a:srgbClr val="0070C0"/>
                </a:solidFill>
                <a:latin typeface="Franklin Gothic"/>
                <a:ea typeface="Franklin Gothic"/>
                <a:cs typeface="Franklin Gothic"/>
                <a:sym typeface="Franklin Gothic"/>
              </a:rPr>
              <a:t>? </a:t>
            </a:r>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39948"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11751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6" name="3 Marcador de fecha"/>
          <p:cNvSpPr>
            <a:spLocks noGrp="1"/>
          </p:cNvSpPr>
          <p:nvPr>
            <p:ph type="dt" sz="quarter" idx="4294967295"/>
          </p:nvPr>
        </p:nvSpPr>
        <p:spPr>
          <a:noFill/>
        </p:spPr>
        <p:txBody>
          <a:bodyPr/>
          <a:lstStyle/>
          <a:p>
            <a:pPr defTabSz="1524152"/>
            <a:fld id="{0B999A24-5FB4-40CD-92EE-3A72788D5CB7}" type="datetime1">
              <a:rPr lang="es-ES_tradnl" smtClean="0"/>
              <a:pPr defTabSz="1524152"/>
              <a:t>11/07/2017</a:t>
            </a:fld>
            <a:endParaRPr lang="es-ES_tradnl" dirty="0" smtClean="0"/>
          </a:p>
        </p:txBody>
      </p:sp>
      <p:sp>
        <p:nvSpPr>
          <p:cNvPr id="873477" name="4 Marcador de pie de página"/>
          <p:cNvSpPr>
            <a:spLocks noGrp="1"/>
          </p:cNvSpPr>
          <p:nvPr>
            <p:ph type="ftr" sz="quarter" idx="4294967295"/>
          </p:nvPr>
        </p:nvSpPr>
        <p:spPr>
          <a:noFill/>
        </p:spPr>
        <p:txBody>
          <a:bodyPr/>
          <a:lstStyle/>
          <a:p>
            <a:pPr defTabSz="1524152"/>
            <a:r>
              <a:rPr lang="es-ES_tradnl" dirty="0" smtClean="0">
                <a:solidFill>
                  <a:schemeClr val="bg1"/>
                </a:solidFill>
              </a:rPr>
              <a:t>IAE -  Hector Rocha</a:t>
            </a:r>
          </a:p>
        </p:txBody>
      </p:sp>
      <p:pic>
        <p:nvPicPr>
          <p:cNvPr id="74843" name="Picture 91" descr="C:\Users\hrocha\Pictures\Iceberg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95"/>
            <a:ext cx="24385588" cy="137312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ChangeArrowheads="1"/>
          </p:cNvSpPr>
          <p:nvPr/>
        </p:nvSpPr>
        <p:spPr bwMode="auto">
          <a:xfrm>
            <a:off x="0" y="-30577"/>
            <a:ext cx="23479352" cy="94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5601" b="1" i="1" dirty="0" smtClean="0">
                <a:solidFill>
                  <a:srgbClr val="3399FF"/>
                </a:solidFill>
              </a:rPr>
              <a:t>Agenda</a:t>
            </a:r>
            <a:endParaRPr lang="en-GB" sz="5601" b="1" i="1" dirty="0">
              <a:solidFill>
                <a:srgbClr val="3399FF"/>
              </a:solidFill>
            </a:endParaRPr>
          </a:p>
        </p:txBody>
      </p:sp>
      <p:sp>
        <p:nvSpPr>
          <p:cNvPr id="28" name="AutoShape 2"/>
          <p:cNvSpPr>
            <a:spLocks noChangeArrowheads="1"/>
          </p:cNvSpPr>
          <p:nvPr/>
        </p:nvSpPr>
        <p:spPr bwMode="auto">
          <a:xfrm>
            <a:off x="13359803" y="151072"/>
            <a:ext cx="4301714"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a:t>De (necesario)</a:t>
            </a:r>
            <a:endParaRPr lang="en-US" sz="4000" dirty="0"/>
          </a:p>
        </p:txBody>
      </p:sp>
      <p:sp>
        <p:nvSpPr>
          <p:cNvPr id="29" name="AutoShape 2"/>
          <p:cNvSpPr>
            <a:spLocks noChangeArrowheads="1"/>
          </p:cNvSpPr>
          <p:nvPr/>
        </p:nvSpPr>
        <p:spPr bwMode="auto">
          <a:xfrm>
            <a:off x="18066333" y="151072"/>
            <a:ext cx="5413018"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A (suficiente</a:t>
            </a:r>
            <a:r>
              <a:rPr lang="es-AR" sz="4000" dirty="0"/>
              <a:t>)</a:t>
            </a:r>
            <a:endParaRPr lang="en-US" sz="4000" dirty="0"/>
          </a:p>
        </p:txBody>
      </p:sp>
      <p:sp>
        <p:nvSpPr>
          <p:cNvPr id="11" name="AutoShape 2"/>
          <p:cNvSpPr>
            <a:spLocks noChangeArrowheads="1"/>
          </p:cNvSpPr>
          <p:nvPr/>
        </p:nvSpPr>
        <p:spPr bwMode="auto">
          <a:xfrm>
            <a:off x="2866899" y="4554934"/>
            <a:ext cx="4033720" cy="3704328"/>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invisible</a:t>
            </a:r>
            <a:endParaRPr lang="en-US" sz="4000" dirty="0"/>
          </a:p>
        </p:txBody>
      </p:sp>
      <p:sp>
        <p:nvSpPr>
          <p:cNvPr id="14" name="AutoShape 2"/>
          <p:cNvSpPr>
            <a:spLocks noChangeArrowheads="1"/>
          </p:cNvSpPr>
          <p:nvPr/>
        </p:nvSpPr>
        <p:spPr bwMode="auto">
          <a:xfrm>
            <a:off x="2903993" y="8579799"/>
            <a:ext cx="3941916" cy="3302603"/>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a:t>
            </a:r>
          </a:p>
          <a:p>
            <a:pPr algn="ctr" eaLnBrk="0" hangingPunct="0"/>
            <a:r>
              <a:rPr lang="es-AR" sz="4000" dirty="0" smtClean="0"/>
              <a:t>importante</a:t>
            </a:r>
            <a:endParaRPr lang="en-US" sz="4000" dirty="0"/>
          </a:p>
        </p:txBody>
      </p:sp>
      <p:sp>
        <p:nvSpPr>
          <p:cNvPr id="19" name="AutoShape 2"/>
          <p:cNvSpPr>
            <a:spLocks noChangeArrowheads="1"/>
          </p:cNvSpPr>
          <p:nvPr/>
        </p:nvSpPr>
        <p:spPr bwMode="auto">
          <a:xfrm>
            <a:off x="2812188" y="1140881"/>
            <a:ext cx="4033720" cy="3281539"/>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visible</a:t>
            </a:r>
            <a:endParaRPr lang="en-US" sz="4000" dirty="0"/>
          </a:p>
        </p:txBody>
      </p:sp>
      <p:sp>
        <p:nvSpPr>
          <p:cNvPr id="15" name="AutoShape 2"/>
          <p:cNvSpPr>
            <a:spLocks noChangeArrowheads="1"/>
          </p:cNvSpPr>
          <p:nvPr/>
        </p:nvSpPr>
        <p:spPr bwMode="auto">
          <a:xfrm>
            <a:off x="7437963" y="151072"/>
            <a:ext cx="5204784"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a:t>Mensaje</a:t>
            </a:r>
            <a:endParaRPr lang="en-US" sz="4000" dirty="0"/>
          </a:p>
        </p:txBody>
      </p:sp>
      <p:sp>
        <p:nvSpPr>
          <p:cNvPr id="2" name="CuadroTexto 1"/>
          <p:cNvSpPr txBox="1"/>
          <p:nvPr/>
        </p:nvSpPr>
        <p:spPr>
          <a:xfrm>
            <a:off x="6845907" y="1475016"/>
            <a:ext cx="5796838" cy="923330"/>
          </a:xfrm>
          <a:prstGeom prst="rect">
            <a:avLst/>
          </a:prstGeom>
          <a:noFill/>
        </p:spPr>
        <p:txBody>
          <a:bodyPr wrap="square" rtlCol="0">
            <a:spAutoFit/>
          </a:bodyPr>
          <a:lstStyle/>
          <a:p>
            <a:pPr algn="ctr"/>
            <a:r>
              <a:rPr lang="en-US" sz="5400" b="1" dirty="0" err="1" smtClean="0">
                <a:solidFill>
                  <a:schemeClr val="bg1"/>
                </a:solidFill>
              </a:rPr>
              <a:t>Eficacia</a:t>
            </a:r>
            <a:r>
              <a:rPr lang="en-US" sz="5400" b="1" dirty="0" smtClean="0">
                <a:solidFill>
                  <a:schemeClr val="bg1"/>
                </a:solidFill>
              </a:rPr>
              <a:t> </a:t>
            </a:r>
            <a:endParaRPr lang="en-US" sz="5400" b="1" dirty="0">
              <a:solidFill>
                <a:schemeClr val="bg1"/>
              </a:solidFill>
            </a:endParaRPr>
          </a:p>
        </p:txBody>
      </p:sp>
      <p:sp>
        <p:nvSpPr>
          <p:cNvPr id="18" name="CuadroTexto 17"/>
          <p:cNvSpPr txBox="1"/>
          <p:nvPr/>
        </p:nvSpPr>
        <p:spPr>
          <a:xfrm>
            <a:off x="7141936" y="5562650"/>
            <a:ext cx="5796838" cy="923330"/>
          </a:xfrm>
          <a:prstGeom prst="rect">
            <a:avLst/>
          </a:prstGeom>
          <a:noFill/>
        </p:spPr>
        <p:txBody>
          <a:bodyPr wrap="square" rtlCol="0">
            <a:spAutoFit/>
          </a:bodyPr>
          <a:lstStyle/>
          <a:p>
            <a:pPr algn="ctr"/>
            <a:r>
              <a:rPr lang="en-US" sz="5400" b="1" dirty="0" err="1" smtClean="0">
                <a:solidFill>
                  <a:srgbClr val="FFFF00"/>
                </a:solidFill>
              </a:rPr>
              <a:t>Capacidades</a:t>
            </a:r>
            <a:endParaRPr lang="en-US" sz="5400" b="1" dirty="0">
              <a:solidFill>
                <a:srgbClr val="FFFF00"/>
              </a:solidFill>
            </a:endParaRPr>
          </a:p>
        </p:txBody>
      </p:sp>
      <p:sp>
        <p:nvSpPr>
          <p:cNvPr id="5" name="Elipse 4"/>
          <p:cNvSpPr/>
          <p:nvPr/>
        </p:nvSpPr>
        <p:spPr bwMode="auto">
          <a:xfrm>
            <a:off x="13041051" y="1727055"/>
            <a:ext cx="4521990" cy="1177475"/>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Reporte</a:t>
            </a:r>
            <a:endParaRPr lang="en-US" sz="4800" dirty="0">
              <a:solidFill>
                <a:schemeClr val="tx1"/>
              </a:solidFill>
              <a:latin typeface="Times New Roman" pitchFamily="18" charset="0"/>
            </a:endParaRPr>
          </a:p>
        </p:txBody>
      </p:sp>
      <p:sp>
        <p:nvSpPr>
          <p:cNvPr id="58" name="Elipse 57"/>
          <p:cNvSpPr/>
          <p:nvPr/>
        </p:nvSpPr>
        <p:spPr bwMode="auto">
          <a:xfrm>
            <a:off x="17874948" y="1747217"/>
            <a:ext cx="5604403" cy="1177475"/>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Implementado</a:t>
            </a:r>
            <a:endParaRPr lang="en-US" sz="4800" dirty="0">
              <a:solidFill>
                <a:schemeClr val="tx1"/>
              </a:solidFill>
              <a:latin typeface="Times New Roman" pitchFamily="18" charset="0"/>
            </a:endParaRPr>
          </a:p>
        </p:txBody>
      </p:sp>
      <p:sp>
        <p:nvSpPr>
          <p:cNvPr id="59" name="Elipse 58"/>
          <p:cNvSpPr/>
          <p:nvPr/>
        </p:nvSpPr>
        <p:spPr bwMode="auto">
          <a:xfrm>
            <a:off x="12984882" y="4770563"/>
            <a:ext cx="4521990" cy="2089202"/>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Proceso</a:t>
            </a:r>
            <a:endParaRPr lang="en-US" sz="4800" dirty="0">
              <a:solidFill>
                <a:schemeClr val="tx1"/>
              </a:solidFill>
              <a:latin typeface="Times New Roman" pitchFamily="18" charset="0"/>
            </a:endParaRPr>
          </a:p>
        </p:txBody>
      </p:sp>
      <p:sp>
        <p:nvSpPr>
          <p:cNvPr id="60" name="Elipse 59"/>
          <p:cNvSpPr/>
          <p:nvPr/>
        </p:nvSpPr>
        <p:spPr bwMode="auto">
          <a:xfrm>
            <a:off x="17818779" y="4554934"/>
            <a:ext cx="5604403" cy="2231851"/>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Habito</a:t>
            </a:r>
            <a:r>
              <a:rPr lang="en-US" sz="4800" dirty="0" smtClean="0">
                <a:solidFill>
                  <a:schemeClr val="tx1"/>
                </a:solidFill>
                <a:latin typeface="Times New Roman" pitchFamily="18" charset="0"/>
              </a:rPr>
              <a:t> de </a:t>
            </a:r>
            <a:r>
              <a:rPr lang="en-US" sz="4800" dirty="0" err="1" smtClean="0">
                <a:solidFill>
                  <a:schemeClr val="tx1"/>
                </a:solidFill>
                <a:latin typeface="Times New Roman" pitchFamily="18" charset="0"/>
              </a:rPr>
              <a:t>Participacion</a:t>
            </a:r>
            <a:endParaRPr lang="en-US" sz="4800" dirty="0">
              <a:solidFill>
                <a:schemeClr val="tx1"/>
              </a:solidFill>
              <a:latin typeface="Times New Roman" pitchFamily="18" charset="0"/>
            </a:endParaRPr>
          </a:p>
        </p:txBody>
      </p:sp>
    </p:spTree>
    <p:extLst>
      <p:ext uri="{BB962C8B-B14F-4D97-AF65-F5344CB8AC3E}">
        <p14:creationId xmlns:p14="http://schemas.microsoft.com/office/powerpoint/2010/main" val="33586872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5" name="Shape 105"/>
          <p:cNvSpPr txBox="1">
            <a:spLocks noGrp="1"/>
          </p:cNvSpPr>
          <p:nvPr>
            <p:ph type="body" idx="1"/>
          </p:nvPr>
        </p:nvSpPr>
        <p:spPr>
          <a:xfrm>
            <a:off x="120577" y="3037236"/>
            <a:ext cx="24385585" cy="8574086"/>
          </a:xfrm>
          <a:prstGeom prst="rect">
            <a:avLst/>
          </a:prstGeom>
          <a:noFill/>
          <a:ln>
            <a:noFill/>
          </a:ln>
        </p:spPr>
        <p:txBody>
          <a:bodyPr lIns="217725" tIns="108850" rIns="217725" bIns="108850" anchor="t" anchorCtr="0">
            <a:noAutofit/>
          </a:bodyPr>
          <a:lstStyle/>
          <a:p>
            <a:pPr marL="1143000" marR="0" lvl="0" indent="-1143000" algn="l" rtl="0">
              <a:lnSpc>
                <a:spcPct val="100000"/>
              </a:lnSpc>
              <a:spcBef>
                <a:spcPts val="1200"/>
              </a:spcBef>
              <a:spcAft>
                <a:spcPts val="0"/>
              </a:spcAft>
              <a:buClr>
                <a:schemeClr val="dk1"/>
              </a:buClr>
              <a:buSzPct val="100000"/>
              <a:buFont typeface="Arial"/>
              <a:buAutoNum type="arabicPeriod"/>
            </a:pPr>
            <a:r>
              <a:rPr lang="en-US" sz="6000" dirty="0" smtClean="0">
                <a:solidFill>
                  <a:schemeClr val="bg2">
                    <a:lumMod val="60000"/>
                    <a:lumOff val="40000"/>
                  </a:schemeClr>
                </a:solidFill>
                <a:latin typeface="Franklin Gothic"/>
                <a:ea typeface="Franklin Gothic"/>
                <a:cs typeface="Franklin Gothic"/>
                <a:sym typeface="Franklin Gothic"/>
              </a:rPr>
              <a:t>Executive Summary</a:t>
            </a:r>
          </a:p>
          <a:p>
            <a:pPr marL="1143000" marR="0" lvl="0" indent="-1143000" algn="l" rtl="0">
              <a:lnSpc>
                <a:spcPct val="100000"/>
              </a:lnSpc>
              <a:spcBef>
                <a:spcPts val="1200"/>
              </a:spcBef>
              <a:spcAft>
                <a:spcPts val="0"/>
              </a:spcAft>
              <a:buClr>
                <a:schemeClr val="dk1"/>
              </a:buClr>
              <a:buSzPct val="100000"/>
              <a:buFont typeface="Arial"/>
              <a:buAutoNum type="arabicPeriod"/>
            </a:pPr>
            <a:r>
              <a:rPr lang="en-US" sz="6000" dirty="0" smtClean="0">
                <a:solidFill>
                  <a:schemeClr val="bg2">
                    <a:lumMod val="60000"/>
                    <a:lumOff val="40000"/>
                  </a:schemeClr>
                </a:solidFill>
                <a:latin typeface="Franklin Gothic"/>
                <a:ea typeface="Franklin Gothic"/>
                <a:cs typeface="Franklin Gothic"/>
                <a:sym typeface="Franklin Gothic"/>
              </a:rPr>
              <a:t>Challenges and Recommendations</a:t>
            </a:r>
          </a:p>
          <a:p>
            <a:pPr marL="1143000" marR="0" lvl="0" indent="-1143000" algn="l" rtl="0">
              <a:lnSpc>
                <a:spcPct val="100000"/>
              </a:lnSpc>
              <a:spcBef>
                <a:spcPts val="1200"/>
              </a:spcBef>
              <a:spcAft>
                <a:spcPts val="0"/>
              </a:spcAft>
              <a:buClr>
                <a:schemeClr val="dk1"/>
              </a:buClr>
              <a:buSzPct val="100000"/>
              <a:buFont typeface="Arial"/>
              <a:buAutoNum type="arabicPeriod"/>
            </a:pPr>
            <a:endParaRPr lang="en-US" sz="6000" b="0" i="0" u="none" dirty="0">
              <a:solidFill>
                <a:schemeClr val="tx1"/>
              </a:solidFill>
              <a:latin typeface="Franklin Gothic"/>
              <a:ea typeface="Franklin Gothic"/>
              <a:cs typeface="Franklin Gothic"/>
              <a:sym typeface="Franklin Gothic"/>
            </a:endParaRPr>
          </a:p>
          <a:p>
            <a:pPr marL="0" marR="0" lvl="0" indent="0" algn="l" rtl="0">
              <a:lnSpc>
                <a:spcPct val="100000"/>
              </a:lnSpc>
              <a:spcBef>
                <a:spcPts val="1200"/>
              </a:spcBef>
              <a:spcAft>
                <a:spcPts val="0"/>
              </a:spcAft>
              <a:buClr>
                <a:schemeClr val="dk1"/>
              </a:buClr>
              <a:buSzPct val="100000"/>
              <a:buNone/>
            </a:pPr>
            <a:r>
              <a:rPr lang="en-US" sz="6000" dirty="0" smtClean="0">
                <a:solidFill>
                  <a:schemeClr val="tx1"/>
                </a:solidFill>
                <a:latin typeface="Franklin Gothic"/>
                <a:ea typeface="Franklin Gothic"/>
                <a:cs typeface="Franklin Gothic"/>
                <a:sym typeface="Franklin Gothic"/>
              </a:rPr>
              <a:t>Appendices</a:t>
            </a:r>
          </a:p>
          <a:p>
            <a:pPr marL="0" marR="0" lvl="0" indent="0" algn="l" rtl="0">
              <a:lnSpc>
                <a:spcPct val="100000"/>
              </a:lnSpc>
              <a:spcBef>
                <a:spcPts val="1200"/>
              </a:spcBef>
              <a:spcAft>
                <a:spcPts val="0"/>
              </a:spcAft>
              <a:buClr>
                <a:schemeClr val="dk1"/>
              </a:buClr>
              <a:buSzPct val="100000"/>
              <a:buNone/>
            </a:pPr>
            <a:endParaRPr lang="en-US" sz="6000" b="0" i="0" u="none" dirty="0">
              <a:solidFill>
                <a:schemeClr val="tx1"/>
              </a:solidFill>
              <a:latin typeface="Franklin Gothic"/>
              <a:ea typeface="Franklin Gothic"/>
              <a:cs typeface="Franklin Gothic"/>
              <a:sym typeface="Franklin Gothic"/>
            </a:endParaRPr>
          </a:p>
          <a:p>
            <a:pPr marL="0" marR="0" lvl="0" indent="0" algn="l" rtl="0">
              <a:lnSpc>
                <a:spcPct val="100000"/>
              </a:lnSpc>
              <a:spcBef>
                <a:spcPts val="1200"/>
              </a:spcBef>
              <a:spcAft>
                <a:spcPts val="0"/>
              </a:spcAft>
              <a:buClr>
                <a:schemeClr val="dk1"/>
              </a:buClr>
              <a:buSzPct val="100000"/>
              <a:buNone/>
            </a:pPr>
            <a:r>
              <a:rPr lang="en-US" sz="6000" dirty="0" smtClean="0">
                <a:solidFill>
                  <a:schemeClr val="tx1"/>
                </a:solidFill>
                <a:latin typeface="Franklin Gothic"/>
                <a:ea typeface="Franklin Gothic"/>
                <a:cs typeface="Franklin Gothic"/>
                <a:sym typeface="Franklin Gothic"/>
              </a:rPr>
              <a:t>A. </a:t>
            </a:r>
            <a:r>
              <a:rPr lang="en-US" sz="6000" dirty="0" smtClean="0">
                <a:solidFill>
                  <a:schemeClr val="bg2">
                    <a:lumMod val="60000"/>
                    <a:lumOff val="40000"/>
                  </a:schemeClr>
                </a:solidFill>
                <a:latin typeface="Franklin Gothic"/>
                <a:ea typeface="Franklin Gothic"/>
                <a:cs typeface="Franklin Gothic"/>
                <a:sym typeface="Franklin Gothic"/>
              </a:rPr>
              <a:t>Facilitator and Co-facilitators</a:t>
            </a:r>
          </a:p>
          <a:p>
            <a:pPr marL="0" marR="0" lvl="0" indent="0" algn="l" rtl="0">
              <a:lnSpc>
                <a:spcPct val="100000"/>
              </a:lnSpc>
              <a:spcBef>
                <a:spcPts val="1200"/>
              </a:spcBef>
              <a:spcAft>
                <a:spcPts val="0"/>
              </a:spcAft>
              <a:buClr>
                <a:schemeClr val="dk1"/>
              </a:buClr>
              <a:buSzPct val="100000"/>
              <a:buNone/>
            </a:pPr>
            <a:r>
              <a:rPr lang="en-US" sz="6000" dirty="0" smtClean="0">
                <a:solidFill>
                  <a:schemeClr val="tx1"/>
                </a:solidFill>
                <a:latin typeface="Franklin Gothic"/>
                <a:ea typeface="Franklin Gothic"/>
                <a:cs typeface="Franklin Gothic"/>
                <a:sym typeface="Franklin Gothic"/>
              </a:rPr>
              <a:t>B. </a:t>
            </a:r>
            <a:r>
              <a:rPr lang="en-US" sz="6000" dirty="0" smtClean="0">
                <a:solidFill>
                  <a:schemeClr val="bg2">
                    <a:lumMod val="60000"/>
                    <a:lumOff val="40000"/>
                  </a:schemeClr>
                </a:solidFill>
                <a:latin typeface="Franklin Gothic"/>
                <a:ea typeface="Franklin Gothic"/>
                <a:cs typeface="Franklin Gothic"/>
                <a:sym typeface="Franklin Gothic"/>
              </a:rPr>
              <a:t>List of Participants</a:t>
            </a:r>
          </a:p>
          <a:p>
            <a:pPr marL="0" marR="0" lvl="0" indent="0" algn="l" rtl="0">
              <a:lnSpc>
                <a:spcPct val="100000"/>
              </a:lnSpc>
              <a:spcBef>
                <a:spcPts val="1200"/>
              </a:spcBef>
              <a:spcAft>
                <a:spcPts val="0"/>
              </a:spcAft>
              <a:buClr>
                <a:schemeClr val="dk1"/>
              </a:buClr>
              <a:buSzPct val="100000"/>
              <a:buNone/>
            </a:pPr>
            <a:r>
              <a:rPr lang="en-US" sz="6000" b="0" i="0" u="none" dirty="0" smtClean="0">
                <a:solidFill>
                  <a:schemeClr val="tx1"/>
                </a:solidFill>
                <a:latin typeface="Franklin Gothic"/>
                <a:ea typeface="Franklin Gothic"/>
                <a:cs typeface="Franklin Gothic"/>
                <a:sym typeface="Franklin Gothic"/>
              </a:rPr>
              <a:t>C. Methodology</a:t>
            </a:r>
            <a:endParaRPr sz="6000" b="0" i="0" u="none" dirty="0">
              <a:solidFill>
                <a:schemeClr val="tx1"/>
              </a:solidFill>
              <a:latin typeface="Franklin Gothic"/>
              <a:ea typeface="Franklin Gothic"/>
              <a:cs typeface="Franklin Gothic"/>
              <a:sym typeface="Franklin Gothic"/>
            </a:endParaRPr>
          </a:p>
          <a:p>
            <a:pPr marL="815975" marR="0" lvl="0" indent="-815975" algn="l" rtl="0">
              <a:lnSpc>
                <a:spcPct val="100000"/>
              </a:lnSpc>
              <a:spcBef>
                <a:spcPts val="800"/>
              </a:spcBef>
              <a:spcAft>
                <a:spcPts val="0"/>
              </a:spcAft>
              <a:buClr>
                <a:schemeClr val="dk1"/>
              </a:buClr>
              <a:buSzPct val="100000"/>
              <a:buFont typeface="Arial"/>
              <a:buNone/>
            </a:pPr>
            <a:endParaRPr sz="4000" b="0" i="0" u="none" dirty="0">
              <a:solidFill>
                <a:schemeClr val="tx1"/>
              </a:solidFill>
              <a:latin typeface="Calibri"/>
              <a:ea typeface="Calibri"/>
              <a:cs typeface="Calibri"/>
              <a:sym typeface="Calibri"/>
            </a:endParaRPr>
          </a:p>
          <a:p>
            <a:pPr marL="815975" marR="0" lvl="0" indent="-815975" algn="l" rtl="0">
              <a:lnSpc>
                <a:spcPct val="100000"/>
              </a:lnSpc>
              <a:spcBef>
                <a:spcPts val="880"/>
              </a:spcBef>
              <a:spcAft>
                <a:spcPts val="0"/>
              </a:spcAft>
              <a:buClr>
                <a:schemeClr val="dk1"/>
              </a:buClr>
              <a:buSzPct val="25000"/>
              <a:buFont typeface="Arial"/>
              <a:buNone/>
            </a:pPr>
            <a:endParaRPr sz="4400" b="0" i="0" u="none" dirty="0">
              <a:solidFill>
                <a:schemeClr val="tx1"/>
              </a:solidFill>
              <a:latin typeface="Franklin Gothic"/>
              <a:ea typeface="Franklin Gothic"/>
              <a:cs typeface="Franklin Gothic"/>
              <a:sym typeface="Franklin Gothic"/>
            </a:endParaRPr>
          </a:p>
          <a:p>
            <a:pPr marL="815975" marR="0" lvl="0" indent="-815975" algn="just" rtl="0">
              <a:lnSpc>
                <a:spcPct val="100000"/>
              </a:lnSpc>
              <a:spcBef>
                <a:spcPts val="880"/>
              </a:spcBef>
              <a:spcAft>
                <a:spcPts val="0"/>
              </a:spcAft>
              <a:buClr>
                <a:schemeClr val="dk1"/>
              </a:buClr>
              <a:buSzPct val="100000"/>
              <a:buFont typeface="Arial"/>
              <a:buNone/>
            </a:pPr>
            <a:endParaRPr sz="4400" b="0" i="0" u="none" dirty="0">
              <a:solidFill>
                <a:schemeClr val="tx1"/>
              </a:solidFill>
              <a:latin typeface="Franklin Gothic"/>
              <a:ea typeface="Franklin Gothic"/>
              <a:cs typeface="Franklin Gothic"/>
              <a:sym typeface="Franklin Gothic"/>
            </a:endParaRPr>
          </a:p>
          <a:p>
            <a:pPr marL="815975" marR="0" lvl="0" indent="-815975" algn="just" rtl="0">
              <a:lnSpc>
                <a:spcPct val="100000"/>
              </a:lnSpc>
              <a:spcBef>
                <a:spcPts val="880"/>
              </a:spcBef>
              <a:spcAft>
                <a:spcPts val="0"/>
              </a:spcAft>
              <a:buClr>
                <a:schemeClr val="dk1"/>
              </a:buClr>
              <a:buSzPct val="100000"/>
              <a:buFont typeface="Arial"/>
              <a:buNone/>
            </a:pPr>
            <a:endParaRPr sz="4400" b="0" i="0" u="none" dirty="0">
              <a:solidFill>
                <a:schemeClr val="tx1"/>
              </a:solidFill>
              <a:latin typeface="Franklin Gothic"/>
              <a:ea typeface="Franklin Gothic"/>
              <a:cs typeface="Franklin Gothic"/>
              <a:sym typeface="Franklin Gothic"/>
            </a:endParaRPr>
          </a:p>
          <a:p>
            <a:pPr marL="815975" marR="0" lvl="0" indent="-815975" algn="l" rtl="0">
              <a:spcBef>
                <a:spcPts val="880"/>
              </a:spcBef>
              <a:spcAft>
                <a:spcPts val="0"/>
              </a:spcAft>
              <a:buClr>
                <a:schemeClr val="dk1"/>
              </a:buClr>
              <a:buSzPct val="100000"/>
              <a:buFont typeface="Arial"/>
              <a:buNone/>
            </a:pPr>
            <a:endParaRPr sz="4400" b="0" i="0" u="none" dirty="0">
              <a:solidFill>
                <a:schemeClr val="tx1"/>
              </a:solidFill>
              <a:latin typeface="Franklin Gothic"/>
              <a:ea typeface="Franklin Gothic"/>
              <a:cs typeface="Franklin Gothic"/>
              <a:sym typeface="Franklin Gothic"/>
            </a:endParaRPr>
          </a:p>
        </p:txBody>
      </p:sp>
      <p:sp>
        <p:nvSpPr>
          <p:cNvPr id="104" name="Shape 104"/>
          <p:cNvSpPr txBox="1">
            <a:spLocks noGrp="1"/>
          </p:cNvSpPr>
          <p:nvPr>
            <p:ph type="title"/>
          </p:nvPr>
        </p:nvSpPr>
        <p:spPr>
          <a:xfrm>
            <a:off x="959546" y="776287"/>
            <a:ext cx="21947187" cy="1603375"/>
          </a:xfrm>
          <a:prstGeom prst="rect">
            <a:avLst/>
          </a:prstGeom>
          <a:noFill/>
          <a:ln>
            <a:noFill/>
          </a:ln>
        </p:spPr>
        <p:txBody>
          <a:bodyPr lIns="217725" tIns="108850" rIns="217725" bIns="108850" anchor="ctr" anchorCtr="0">
            <a:noAutofit/>
          </a:bodyPr>
          <a:lstStyle/>
          <a:p>
            <a:pPr marL="0" marR="0" lvl="0" indent="0" rtl="0">
              <a:lnSpc>
                <a:spcPct val="100000"/>
              </a:lnSpc>
              <a:spcBef>
                <a:spcPts val="0"/>
              </a:spcBef>
              <a:spcAft>
                <a:spcPts val="0"/>
              </a:spcAft>
              <a:buClr>
                <a:srgbClr val="0070C0"/>
              </a:buClr>
              <a:buSzPct val="25000"/>
              <a:buFont typeface="Franklin Gothic"/>
              <a:buNone/>
            </a:pPr>
            <a:r>
              <a:rPr lang="en-US" sz="6000" b="0" i="0" u="none" strike="noStrike" cap="none" dirty="0" smtClean="0">
                <a:solidFill>
                  <a:srgbClr val="0070C0"/>
                </a:solidFill>
                <a:latin typeface="Franklin Gothic"/>
                <a:ea typeface="Franklin Gothic"/>
                <a:cs typeface="Franklin Gothic"/>
                <a:sym typeface="Franklin Gothic"/>
              </a:rPr>
              <a:t/>
            </a:r>
            <a:br>
              <a:rPr lang="en-US" sz="6000" b="0" i="0" u="none" strike="noStrike" cap="none" dirty="0" smtClean="0">
                <a:solidFill>
                  <a:srgbClr val="0070C0"/>
                </a:solidFill>
                <a:latin typeface="Franklin Gothic"/>
                <a:ea typeface="Franklin Gothic"/>
                <a:cs typeface="Franklin Gothic"/>
                <a:sym typeface="Franklin Gothic"/>
              </a:rPr>
            </a:br>
            <a:r>
              <a:rPr lang="en-US" sz="6000" b="0" i="0" u="none" strike="noStrike" cap="none" dirty="0" smtClean="0">
                <a:solidFill>
                  <a:srgbClr val="0070C0"/>
                </a:solidFill>
                <a:latin typeface="Franklin Gothic"/>
                <a:ea typeface="Franklin Gothic"/>
                <a:cs typeface="Franklin Gothic"/>
                <a:sym typeface="Franklin Gothic"/>
              </a:rPr>
              <a:t> Content</a:t>
            </a:r>
            <a:endParaRPr lang="en-US" sz="6000" b="0" i="0" u="none" strike="noStrike" cap="none" dirty="0">
              <a:solidFill>
                <a:srgbClr val="0070C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315068107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9" name="Shape 119"/>
          <p:cNvSpPr txBox="1">
            <a:spLocks noGrp="1"/>
          </p:cNvSpPr>
          <p:nvPr>
            <p:ph type="title"/>
          </p:nvPr>
        </p:nvSpPr>
        <p:spPr>
          <a:xfrm>
            <a:off x="671514" y="522090"/>
            <a:ext cx="21947187" cy="13566585"/>
          </a:xfrm>
          <a:prstGeom prst="rect">
            <a:avLst/>
          </a:prstGeom>
          <a:noFill/>
          <a:ln>
            <a:noFill/>
          </a:ln>
        </p:spPr>
        <p:txBody>
          <a:bodyPr lIns="217725" tIns="108850" rIns="217725" bIns="108850" anchor="ctr" anchorCtr="0">
            <a:noAutofit/>
          </a:bodyPr>
          <a:lstStyle/>
          <a:p>
            <a:pPr lvl="0"/>
            <a:r>
              <a:rPr lang="en-US" sz="4800" b="1" dirty="0">
                <a:solidFill>
                  <a:srgbClr val="0070C0"/>
                </a:solidFill>
                <a:latin typeface="Franklin Gothic"/>
                <a:ea typeface="Franklin Gothic"/>
                <a:cs typeface="Franklin Gothic"/>
                <a:sym typeface="Franklin Gothic"/>
              </a:rPr>
              <a:t>¿</a:t>
            </a:r>
            <a:r>
              <a:rPr lang="en-US" sz="4800" b="1" dirty="0" err="1">
                <a:solidFill>
                  <a:srgbClr val="0070C0"/>
                </a:solidFill>
                <a:latin typeface="Franklin Gothic"/>
                <a:ea typeface="Franklin Gothic"/>
                <a:cs typeface="Franklin Gothic"/>
                <a:sym typeface="Franklin Gothic"/>
              </a:rPr>
              <a:t>Cuáles</a:t>
            </a:r>
            <a:r>
              <a:rPr lang="en-US" sz="4800" b="1" dirty="0">
                <a:solidFill>
                  <a:srgbClr val="0070C0"/>
                </a:solidFill>
                <a:latin typeface="Franklin Gothic"/>
                <a:ea typeface="Franklin Gothic"/>
                <a:cs typeface="Franklin Gothic"/>
                <a:sym typeface="Franklin Gothic"/>
              </a:rPr>
              <a:t> son </a:t>
            </a:r>
            <a:r>
              <a:rPr lang="en-US" sz="4800" b="1" dirty="0" err="1">
                <a:solidFill>
                  <a:srgbClr val="0070C0"/>
                </a:solidFill>
                <a:latin typeface="Franklin Gothic"/>
                <a:ea typeface="Franklin Gothic"/>
                <a:cs typeface="Franklin Gothic"/>
                <a:sym typeface="Franklin Gothic"/>
              </a:rPr>
              <a:t>las</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medidas</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que</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puede</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tomar</a:t>
            </a:r>
            <a:r>
              <a:rPr lang="en-US" sz="4800" b="1" dirty="0">
                <a:solidFill>
                  <a:srgbClr val="0070C0"/>
                </a:solidFill>
                <a:latin typeface="Franklin Gothic"/>
                <a:ea typeface="Franklin Gothic"/>
                <a:cs typeface="Franklin Gothic"/>
                <a:sym typeface="Franklin Gothic"/>
              </a:rPr>
              <a:t> el G20 para </a:t>
            </a:r>
            <a:r>
              <a:rPr lang="en-US" sz="4800" b="1" dirty="0" err="1">
                <a:solidFill>
                  <a:srgbClr val="0070C0"/>
                </a:solidFill>
                <a:latin typeface="Franklin Gothic"/>
                <a:ea typeface="Franklin Gothic"/>
                <a:cs typeface="Franklin Gothic"/>
                <a:sym typeface="Franklin Gothic"/>
              </a:rPr>
              <a:t>asegurar</a:t>
            </a:r>
            <a:r>
              <a:rPr lang="en-US" sz="4800" b="1" dirty="0">
                <a:solidFill>
                  <a:srgbClr val="0070C0"/>
                </a:solidFill>
                <a:latin typeface="Franklin Gothic"/>
                <a:ea typeface="Franklin Gothic"/>
                <a:cs typeface="Franklin Gothic"/>
                <a:sym typeface="Franklin Gothic"/>
              </a:rPr>
              <a:t> el </a:t>
            </a:r>
            <a:r>
              <a:rPr lang="en-US" sz="4800" b="1" dirty="0" smtClean="0">
                <a:solidFill>
                  <a:srgbClr val="0070C0"/>
                </a:solidFill>
                <a:latin typeface="Franklin Gothic"/>
                <a:ea typeface="Franklin Gothic"/>
                <a:cs typeface="Franklin Gothic"/>
                <a:sym typeface="Franklin Gothic"/>
              </a:rPr>
              <a:t/>
            </a:r>
            <a:br>
              <a:rPr lang="en-US" sz="4800" b="1" dirty="0" smtClean="0">
                <a:solidFill>
                  <a:srgbClr val="0070C0"/>
                </a:solidFill>
                <a:latin typeface="Franklin Gothic"/>
                <a:ea typeface="Franklin Gothic"/>
                <a:cs typeface="Franklin Gothic"/>
                <a:sym typeface="Franklin Gothic"/>
              </a:rPr>
            </a:br>
            <a:r>
              <a:rPr lang="en-US" sz="4800" b="1" dirty="0" err="1" smtClean="0">
                <a:solidFill>
                  <a:srgbClr val="0070C0"/>
                </a:solidFill>
                <a:latin typeface="Franklin Gothic"/>
                <a:ea typeface="Franklin Gothic"/>
                <a:cs typeface="Franklin Gothic"/>
                <a:sym typeface="Franklin Gothic"/>
              </a:rPr>
              <a:t>crecimiento</a:t>
            </a:r>
            <a:r>
              <a:rPr lang="en-US" sz="4800" b="1" dirty="0" smtClean="0">
                <a:solidFill>
                  <a:srgbClr val="0070C0"/>
                </a:solidFill>
                <a:latin typeface="Franklin Gothic"/>
                <a:ea typeface="Franklin Gothic"/>
                <a:cs typeface="Franklin Gothic"/>
                <a:sym typeface="Franklin Gothic"/>
              </a:rPr>
              <a:t> </a:t>
            </a:r>
            <a:r>
              <a:rPr lang="en-US" sz="4800" b="1" dirty="0" err="1" smtClean="0">
                <a:solidFill>
                  <a:srgbClr val="0070C0"/>
                </a:solidFill>
                <a:latin typeface="Franklin Gothic"/>
                <a:ea typeface="Franklin Gothic"/>
                <a:cs typeface="Franklin Gothic"/>
                <a:sym typeface="Franklin Gothic"/>
              </a:rPr>
              <a:t>teniendo</a:t>
            </a:r>
            <a:r>
              <a:rPr lang="en-US" sz="4800" b="1" dirty="0" smtClean="0">
                <a:solidFill>
                  <a:srgbClr val="0070C0"/>
                </a:solidFill>
                <a:latin typeface="Franklin Gothic"/>
                <a:ea typeface="Franklin Gothic"/>
                <a:cs typeface="Franklin Gothic"/>
                <a:sym typeface="Franklin Gothic"/>
              </a:rPr>
              <a:t> en </a:t>
            </a:r>
            <a:r>
              <a:rPr lang="en-US" sz="4800" b="1" dirty="0" err="1">
                <a:solidFill>
                  <a:srgbClr val="0070C0"/>
                </a:solidFill>
                <a:latin typeface="Franklin Gothic"/>
                <a:ea typeface="Franklin Gothic"/>
                <a:cs typeface="Franklin Gothic"/>
                <a:sym typeface="Franklin Gothic"/>
              </a:rPr>
              <a:t>cuenta</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las</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necesidades</a:t>
            </a:r>
            <a:r>
              <a:rPr lang="en-US" sz="4800" b="1" dirty="0">
                <a:solidFill>
                  <a:srgbClr val="0070C0"/>
                </a:solidFill>
                <a:latin typeface="Franklin Gothic"/>
                <a:ea typeface="Franklin Gothic"/>
                <a:cs typeface="Franklin Gothic"/>
                <a:sym typeface="Franklin Gothic"/>
              </a:rPr>
              <a:t> </a:t>
            </a:r>
            <a:r>
              <a:rPr lang="en-US" sz="4800" b="1" dirty="0" err="1">
                <a:solidFill>
                  <a:srgbClr val="0070C0"/>
                </a:solidFill>
                <a:latin typeface="Franklin Gothic"/>
                <a:ea typeface="Franklin Gothic"/>
                <a:cs typeface="Franklin Gothic"/>
                <a:sym typeface="Franklin Gothic"/>
              </a:rPr>
              <a:t>sociales</a:t>
            </a:r>
            <a:r>
              <a:rPr lang="en-US" sz="4800" b="1" dirty="0">
                <a:solidFill>
                  <a:srgbClr val="0070C0"/>
                </a:solidFill>
                <a:latin typeface="Franklin Gothic"/>
                <a:ea typeface="Franklin Gothic"/>
                <a:cs typeface="Franklin Gothic"/>
                <a:sym typeface="Franklin Gothic"/>
              </a:rPr>
              <a:t> y </a:t>
            </a:r>
            <a:r>
              <a:rPr lang="en-US" sz="4800" b="1" dirty="0" err="1">
                <a:solidFill>
                  <a:srgbClr val="0070C0"/>
                </a:solidFill>
                <a:latin typeface="Franklin Gothic"/>
                <a:ea typeface="Franklin Gothic"/>
                <a:cs typeface="Franklin Gothic"/>
                <a:sym typeface="Franklin Gothic"/>
              </a:rPr>
              <a:t>ecológicas</a:t>
            </a:r>
            <a:r>
              <a:rPr lang="en-US" sz="4800" b="1" dirty="0" smtClean="0">
                <a:solidFill>
                  <a:srgbClr val="0070C0"/>
                </a:solidFill>
                <a:latin typeface="Franklin Gothic"/>
                <a:ea typeface="Franklin Gothic"/>
                <a:cs typeface="Franklin Gothic"/>
                <a:sym typeface="Franklin Gothic"/>
              </a:rPr>
              <a:t>?</a:t>
            </a:r>
            <a:r>
              <a:rPr lang="en-US" sz="4400" b="1" dirty="0" smtClean="0">
                <a:solidFill>
                  <a:srgbClr val="0070C0"/>
                </a:solidFill>
                <a:latin typeface="Franklin Gothic"/>
                <a:ea typeface="Franklin Gothic"/>
                <a:cs typeface="Franklin Gothic"/>
                <a:sym typeface="Franklin Gothic"/>
              </a:rPr>
              <a:t/>
            </a:r>
            <a:br>
              <a:rPr lang="en-US" sz="4400" b="1" dirty="0" smtClean="0">
                <a:solidFill>
                  <a:srgbClr val="0070C0"/>
                </a:solidFill>
                <a:latin typeface="Franklin Gothic"/>
                <a:ea typeface="Franklin Gothic"/>
                <a:cs typeface="Franklin Gothic"/>
                <a:sym typeface="Franklin Gothic"/>
              </a:rPr>
            </a:br>
            <a:r>
              <a:rPr lang="en-US" sz="3600" b="1" i="0" u="none" strike="noStrike" cap="none" dirty="0" smtClean="0">
                <a:solidFill>
                  <a:srgbClr val="0070C0"/>
                </a:solidFill>
                <a:latin typeface="Franklin Gothic"/>
                <a:ea typeface="Franklin Gothic"/>
                <a:cs typeface="Franklin Gothic"/>
                <a:sym typeface="Franklin Gothic"/>
              </a:rPr>
              <a:t/>
            </a:r>
            <a:br>
              <a:rPr lang="en-US" sz="3600" b="1" i="0" u="none" strike="noStrike" cap="none" dirty="0" smtClean="0">
                <a:solidFill>
                  <a:srgbClr val="0070C0"/>
                </a:solidFill>
                <a:latin typeface="Franklin Gothic"/>
                <a:ea typeface="Franklin Gothic"/>
                <a:cs typeface="Franklin Gothic"/>
                <a:sym typeface="Franklin Gothic"/>
              </a:rPr>
            </a:br>
            <a:r>
              <a:rPr lang="en-US" sz="3600" b="1" i="0" u="none" strike="noStrike" cap="none" dirty="0" smtClean="0">
                <a:solidFill>
                  <a:srgbClr val="0070C0"/>
                </a:solidFill>
                <a:latin typeface="Franklin Gothic"/>
                <a:ea typeface="Franklin Gothic"/>
                <a:cs typeface="Franklin Gothic"/>
                <a:sym typeface="Franklin Gothic"/>
              </a:rPr>
              <a:t>¿</a:t>
            </a:r>
            <a:r>
              <a:rPr lang="en-US" sz="3200" b="1" i="0" u="none" strike="noStrike" cap="none" dirty="0" err="1">
                <a:solidFill>
                  <a:srgbClr val="0070C0"/>
                </a:solidFill>
                <a:latin typeface="Franklin Gothic"/>
                <a:ea typeface="Franklin Gothic"/>
                <a:cs typeface="Franklin Gothic"/>
                <a:sym typeface="Franklin Gothic"/>
              </a:rPr>
              <a:t>Cuál</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es</a:t>
            </a:r>
            <a:r>
              <a:rPr lang="en-US" sz="3200" b="1" i="0" u="none" strike="noStrike" cap="none" dirty="0">
                <a:solidFill>
                  <a:srgbClr val="0070C0"/>
                </a:solidFill>
                <a:latin typeface="Franklin Gothic"/>
                <a:ea typeface="Franklin Gothic"/>
                <a:cs typeface="Franklin Gothic"/>
                <a:sym typeface="Franklin Gothic"/>
              </a:rPr>
              <a:t> el </a:t>
            </a:r>
            <a:r>
              <a:rPr lang="en-US" sz="3200" b="1" i="0" u="none" strike="noStrike" cap="none" dirty="0" err="1">
                <a:solidFill>
                  <a:srgbClr val="0070C0"/>
                </a:solidFill>
                <a:latin typeface="Franklin Gothic"/>
                <a:ea typeface="Franklin Gothic"/>
                <a:cs typeface="Franklin Gothic"/>
                <a:sym typeface="Franklin Gothic"/>
              </a:rPr>
              <a:t>desafío</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más</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importante</a:t>
            </a:r>
            <a:r>
              <a:rPr lang="en-US" sz="3200" b="1" i="0" u="none" strike="noStrike" cap="none" dirty="0">
                <a:solidFill>
                  <a:srgbClr val="0070C0"/>
                </a:solidFill>
                <a:latin typeface="Franklin Gothic"/>
                <a:ea typeface="Franklin Gothic"/>
                <a:cs typeface="Franklin Gothic"/>
                <a:sym typeface="Franklin Gothic"/>
              </a:rPr>
              <a:t> para </a:t>
            </a:r>
            <a:r>
              <a:rPr lang="en-US" sz="3200" b="1" i="0" u="none" strike="noStrike" cap="none" dirty="0" err="1">
                <a:solidFill>
                  <a:srgbClr val="0070C0"/>
                </a:solidFill>
                <a:latin typeface="Franklin Gothic"/>
                <a:ea typeface="Franklin Gothic"/>
                <a:cs typeface="Franklin Gothic"/>
                <a:sym typeface="Franklin Gothic"/>
              </a:rPr>
              <a:t>nosotros</a:t>
            </a:r>
            <a:r>
              <a:rPr lang="en-US" sz="3200" b="1" i="0" u="none" strike="noStrike" cap="none" dirty="0">
                <a:solidFill>
                  <a:srgbClr val="0070C0"/>
                </a:solidFill>
                <a:latin typeface="Franklin Gothic"/>
                <a:ea typeface="Franklin Gothic"/>
                <a:cs typeface="Franklin Gothic"/>
                <a:sym typeface="Franklin Gothic"/>
              </a:rPr>
              <a:t>?: </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Crecer</a:t>
            </a:r>
            <a:r>
              <a:rPr lang="en-US" sz="3200" b="0" i="0" u="none" strike="noStrike" cap="none" dirty="0">
                <a:solidFill>
                  <a:srgbClr val="0070C0"/>
                </a:solidFill>
                <a:latin typeface="Franklin Gothic"/>
                <a:ea typeface="Franklin Gothic"/>
                <a:cs typeface="Franklin Gothic"/>
                <a:sym typeface="Franklin Gothic"/>
              </a:rPr>
              <a:t> </a:t>
            </a:r>
            <a:r>
              <a:rPr lang="en-US" sz="3200" b="0" i="0" u="none" strike="noStrike" cap="none" dirty="0" err="1">
                <a:solidFill>
                  <a:srgbClr val="0070C0"/>
                </a:solidFill>
                <a:latin typeface="Franklin Gothic"/>
                <a:ea typeface="Franklin Gothic"/>
                <a:cs typeface="Franklin Gothic"/>
                <a:sym typeface="Franklin Gothic"/>
              </a:rPr>
              <a:t>económicamente</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a:solidFill>
                  <a:srgbClr val="0070C0"/>
                </a:solidFill>
                <a:latin typeface="Franklin Gothic"/>
                <a:ea typeface="Franklin Gothic"/>
                <a:cs typeface="Franklin Gothic"/>
                <a:sym typeface="Franklin Gothic"/>
              </a:rPr>
              <a:t>Desarrollo e </a:t>
            </a:r>
            <a:r>
              <a:rPr lang="en-US" sz="3200" b="0" i="0" u="none" strike="noStrike" cap="none" dirty="0" err="1">
                <a:solidFill>
                  <a:srgbClr val="0070C0"/>
                </a:solidFill>
                <a:latin typeface="Franklin Gothic"/>
                <a:ea typeface="Franklin Gothic"/>
                <a:cs typeface="Franklin Gothic"/>
                <a:sym typeface="Franklin Gothic"/>
              </a:rPr>
              <a:t>equidad</a:t>
            </a:r>
            <a:r>
              <a:rPr lang="en-US" sz="3200" b="0" i="0" u="none" strike="noStrike" cap="none" dirty="0">
                <a:solidFill>
                  <a:srgbClr val="0070C0"/>
                </a:solidFill>
                <a:latin typeface="Franklin Gothic"/>
                <a:ea typeface="Franklin Gothic"/>
                <a:cs typeface="Franklin Gothic"/>
                <a:sym typeface="Franklin Gothic"/>
              </a:rPr>
              <a:t> social</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Sustentabilidad</a:t>
            </a:r>
            <a:r>
              <a:rPr lang="en-US" sz="3200" b="0" i="0" u="none" strike="noStrike" cap="none" dirty="0">
                <a:solidFill>
                  <a:srgbClr val="0070C0"/>
                </a:solidFill>
                <a:latin typeface="Franklin Gothic"/>
                <a:ea typeface="Franklin Gothic"/>
                <a:cs typeface="Franklin Gothic"/>
                <a:sym typeface="Franklin Gothic"/>
              </a:rPr>
              <a:t> </a:t>
            </a:r>
            <a:r>
              <a:rPr lang="en-US" sz="3200" b="0" i="0" u="none" strike="noStrike" cap="none" dirty="0" err="1">
                <a:solidFill>
                  <a:srgbClr val="0070C0"/>
                </a:solidFill>
                <a:latin typeface="Franklin Gothic"/>
                <a:ea typeface="Franklin Gothic"/>
                <a:cs typeface="Franklin Gothic"/>
                <a:sym typeface="Franklin Gothic"/>
              </a:rPr>
              <a:t>Ambiental</a:t>
            </a:r>
            <a:r>
              <a:rPr lang="en-US" sz="3200" b="0" i="0" u="none" strike="noStrike" cap="none" dirty="0">
                <a:solidFill>
                  <a:srgbClr val="0070C0"/>
                </a:solidFill>
                <a:latin typeface="Franklin Gothic"/>
                <a:ea typeface="Franklin Gothic"/>
                <a:cs typeface="Franklin Gothic"/>
                <a:sym typeface="Franklin Gothic"/>
              </a:rPr>
              <a:t>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Protección</a:t>
            </a:r>
            <a:r>
              <a:rPr lang="en-US" sz="3200" b="0" i="0" u="none" strike="noStrike" cap="none" dirty="0">
                <a:solidFill>
                  <a:srgbClr val="0070C0"/>
                </a:solidFill>
                <a:latin typeface="Franklin Gothic"/>
                <a:ea typeface="Franklin Gothic"/>
                <a:cs typeface="Franklin Gothic"/>
                <a:sym typeface="Franklin Gothic"/>
              </a:rPr>
              <a:t> de la </a:t>
            </a:r>
            <a:r>
              <a:rPr lang="en-US" sz="3200" b="0" i="0" u="none" strike="noStrike" cap="none" dirty="0" err="1">
                <a:solidFill>
                  <a:srgbClr val="0070C0"/>
                </a:solidFill>
                <a:latin typeface="Franklin Gothic"/>
                <a:ea typeface="Franklin Gothic"/>
                <a:cs typeface="Franklin Gothic"/>
                <a:sym typeface="Franklin Gothic"/>
              </a:rPr>
              <a:t>naturaleza</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1" i="0" u="none" strike="noStrike" cap="none" dirty="0">
                <a:solidFill>
                  <a:srgbClr val="0070C0"/>
                </a:solidFill>
                <a:latin typeface="Franklin Gothic"/>
                <a:ea typeface="Franklin Gothic"/>
                <a:cs typeface="Franklin Gothic"/>
                <a:sym typeface="Franklin Gothic"/>
              </a:rPr>
              <a:t>¿</a:t>
            </a:r>
            <a:r>
              <a:rPr lang="en-US" sz="3200" b="1" i="0" u="none" strike="noStrike" cap="none" dirty="0" err="1">
                <a:solidFill>
                  <a:srgbClr val="0070C0"/>
                </a:solidFill>
                <a:latin typeface="Franklin Gothic"/>
                <a:ea typeface="Franklin Gothic"/>
                <a:cs typeface="Franklin Gothic"/>
                <a:sym typeface="Franklin Gothic"/>
              </a:rPr>
              <a:t>Cómo</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podemos</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armonizar</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estos</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componentes</a:t>
            </a:r>
            <a:r>
              <a:rPr lang="en-US" sz="3200" b="1" i="0" u="none" strike="noStrike" cap="none" dirty="0">
                <a:solidFill>
                  <a:srgbClr val="0070C0"/>
                </a:solidFill>
                <a:latin typeface="Franklin Gothic"/>
                <a:ea typeface="Franklin Gothic"/>
                <a:cs typeface="Franklin Gothic"/>
                <a:sym typeface="Franklin Gothic"/>
              </a:rPr>
              <a:t> de la </a:t>
            </a:r>
            <a:r>
              <a:rPr lang="en-US" sz="3200" b="1" i="0" u="none" strike="noStrike" cap="none" dirty="0" err="1">
                <a:solidFill>
                  <a:srgbClr val="0070C0"/>
                </a:solidFill>
                <a:latin typeface="Franklin Gothic"/>
                <a:ea typeface="Franklin Gothic"/>
                <a:cs typeface="Franklin Gothic"/>
                <a:sym typeface="Franklin Gothic"/>
              </a:rPr>
              <a:t>sustentabilidad</a:t>
            </a:r>
            <a:r>
              <a:rPr lang="en-US" sz="3200" b="1" i="0" u="none" strike="noStrike" cap="none" dirty="0">
                <a:solidFill>
                  <a:srgbClr val="0070C0"/>
                </a:solidFill>
                <a:latin typeface="Franklin Gothic"/>
                <a:ea typeface="Franklin Gothic"/>
                <a:cs typeface="Franklin Gothic"/>
                <a:sym typeface="Franklin Gothic"/>
              </a:rPr>
              <a:t> para </a:t>
            </a:r>
            <a:r>
              <a:rPr lang="en-US" sz="3200" b="1" i="0" u="none" strike="noStrike" cap="none" dirty="0" err="1">
                <a:solidFill>
                  <a:srgbClr val="0070C0"/>
                </a:solidFill>
                <a:latin typeface="Franklin Gothic"/>
                <a:ea typeface="Franklin Gothic"/>
                <a:cs typeface="Franklin Gothic"/>
                <a:sym typeface="Franklin Gothic"/>
              </a:rPr>
              <a:t>que</a:t>
            </a:r>
            <a:r>
              <a:rPr lang="en-US" sz="3200" b="1" i="0" u="none" strike="noStrike" cap="none" dirty="0">
                <a:solidFill>
                  <a:srgbClr val="0070C0"/>
                </a:solidFill>
                <a:latin typeface="Franklin Gothic"/>
                <a:ea typeface="Franklin Gothic"/>
                <a:cs typeface="Franklin Gothic"/>
                <a:sym typeface="Franklin Gothic"/>
              </a:rPr>
              <a:t> no </a:t>
            </a:r>
            <a:r>
              <a:rPr lang="en-US" sz="3200" b="1" i="0" u="none" strike="noStrike" cap="none" dirty="0" err="1">
                <a:solidFill>
                  <a:srgbClr val="0070C0"/>
                </a:solidFill>
                <a:latin typeface="Franklin Gothic"/>
                <a:ea typeface="Franklin Gothic"/>
                <a:cs typeface="Franklin Gothic"/>
                <a:sym typeface="Franklin Gothic"/>
              </a:rPr>
              <a:t>exista</a:t>
            </a:r>
            <a:r>
              <a:rPr lang="en-US" sz="3200" b="1" i="0" u="none" strike="noStrike" cap="none" dirty="0">
                <a:solidFill>
                  <a:srgbClr val="0070C0"/>
                </a:solidFill>
                <a:latin typeface="Franklin Gothic"/>
                <a:ea typeface="Franklin Gothic"/>
                <a:cs typeface="Franklin Gothic"/>
                <a:sym typeface="Franklin Gothic"/>
              </a:rPr>
              <a:t> un </a:t>
            </a:r>
            <a:r>
              <a:rPr lang="en-US" sz="3200" b="1" i="0" u="none" strike="noStrike" cap="none" dirty="0" err="1">
                <a:solidFill>
                  <a:srgbClr val="0070C0"/>
                </a:solidFill>
                <a:latin typeface="Franklin Gothic"/>
                <a:ea typeface="Franklin Gothic"/>
                <a:cs typeface="Franklin Gothic"/>
                <a:sym typeface="Franklin Gothic"/>
              </a:rPr>
              <a:t>desequilibrio</a:t>
            </a:r>
            <a:r>
              <a:rPr lang="en-US" sz="3200" b="1" i="0" u="none" strike="noStrike" cap="none" dirty="0">
                <a:solidFill>
                  <a:srgbClr val="0070C0"/>
                </a:solidFill>
                <a:latin typeface="Franklin Gothic"/>
                <a:ea typeface="Franklin Gothic"/>
                <a:cs typeface="Franklin Gothic"/>
                <a:sym typeface="Franklin Gothic"/>
              </a:rPr>
              <a:t> entre </a:t>
            </a:r>
            <a:r>
              <a:rPr lang="en-US" sz="3200" b="1" i="0" u="none" strike="noStrike" cap="none" dirty="0" err="1">
                <a:solidFill>
                  <a:srgbClr val="0070C0"/>
                </a:solidFill>
                <a:latin typeface="Franklin Gothic"/>
                <a:ea typeface="Franklin Gothic"/>
                <a:cs typeface="Franklin Gothic"/>
                <a:sym typeface="Franklin Gothic"/>
              </a:rPr>
              <a:t>ellos</a:t>
            </a:r>
            <a:r>
              <a:rPr lang="en-US" sz="3200" b="1" i="0" u="none" strike="noStrike" cap="none" dirty="0">
                <a:solidFill>
                  <a:srgbClr val="0070C0"/>
                </a:solidFill>
                <a:latin typeface="Franklin Gothic"/>
                <a:ea typeface="Franklin Gothic"/>
                <a:cs typeface="Franklin Gothic"/>
                <a:sym typeface="Franklin Gothic"/>
              </a:rPr>
              <a:t>?</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1" i="0" u="none" strike="noStrike" cap="none" dirty="0">
                <a:solidFill>
                  <a:srgbClr val="0070C0"/>
                </a:solidFill>
                <a:latin typeface="Franklin Gothic"/>
                <a:ea typeface="Franklin Gothic"/>
                <a:cs typeface="Franklin Gothic"/>
                <a:sym typeface="Franklin Gothic"/>
              </a:rPr>
              <a:t>¿</a:t>
            </a:r>
            <a:r>
              <a:rPr lang="en-US" sz="3200" b="1" i="0" u="none" strike="noStrike" cap="none" dirty="0" err="1">
                <a:solidFill>
                  <a:srgbClr val="0070C0"/>
                </a:solidFill>
                <a:latin typeface="Franklin Gothic"/>
                <a:ea typeface="Franklin Gothic"/>
                <a:cs typeface="Franklin Gothic"/>
                <a:sym typeface="Franklin Gothic"/>
              </a:rPr>
              <a:t>Cómo</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puede</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contribuir</a:t>
            </a:r>
            <a:r>
              <a:rPr lang="en-US" sz="3200" b="1" i="0" u="none" strike="noStrike" cap="none" dirty="0">
                <a:solidFill>
                  <a:srgbClr val="0070C0"/>
                </a:solidFill>
                <a:latin typeface="Franklin Gothic"/>
                <a:ea typeface="Franklin Gothic"/>
                <a:cs typeface="Franklin Gothic"/>
                <a:sym typeface="Franklin Gothic"/>
              </a:rPr>
              <a:t> la agenda del G20 del 2030 </a:t>
            </a:r>
            <a:r>
              <a:rPr lang="en-US" sz="3200" b="1" i="0" u="none" strike="noStrike" cap="none" dirty="0" err="1">
                <a:solidFill>
                  <a:srgbClr val="0070C0"/>
                </a:solidFill>
                <a:latin typeface="Franklin Gothic"/>
                <a:ea typeface="Franklin Gothic"/>
                <a:cs typeface="Franklin Gothic"/>
                <a:sym typeface="Franklin Gothic"/>
              </a:rPr>
              <a:t>para</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implementar</a:t>
            </a:r>
            <a:r>
              <a:rPr lang="en-US" sz="3200" b="1" i="0" u="none" strike="noStrike" cap="none" dirty="0">
                <a:solidFill>
                  <a:srgbClr val="0070C0"/>
                </a:solidFill>
                <a:latin typeface="Franklin Gothic"/>
                <a:ea typeface="Franklin Gothic"/>
                <a:cs typeface="Franklin Gothic"/>
                <a:sym typeface="Franklin Gothic"/>
              </a:rPr>
              <a:t> el </a:t>
            </a:r>
            <a:r>
              <a:rPr lang="en-US" sz="3200" b="1" i="0" u="none" strike="noStrike" cap="none" dirty="0" err="1">
                <a:solidFill>
                  <a:srgbClr val="0070C0"/>
                </a:solidFill>
                <a:latin typeface="Franklin Gothic"/>
                <a:ea typeface="Franklin Gothic"/>
                <a:cs typeface="Franklin Gothic"/>
                <a:sym typeface="Franklin Gothic"/>
              </a:rPr>
              <a:t>desarrollo</a:t>
            </a:r>
            <a:r>
              <a:rPr lang="en-US" sz="3200" b="1" i="0" u="none" strike="noStrike" cap="none" dirty="0">
                <a:solidFill>
                  <a:srgbClr val="0070C0"/>
                </a:solidFill>
                <a:latin typeface="Franklin Gothic"/>
                <a:ea typeface="Franklin Gothic"/>
                <a:cs typeface="Franklin Gothic"/>
                <a:sym typeface="Franklin Gothic"/>
              </a:rPr>
              <a:t> </a:t>
            </a:r>
            <a:r>
              <a:rPr lang="en-US" sz="3200" b="1" i="0" u="none" strike="noStrike" cap="none" dirty="0" err="1">
                <a:solidFill>
                  <a:srgbClr val="0070C0"/>
                </a:solidFill>
                <a:latin typeface="Franklin Gothic"/>
                <a:ea typeface="Franklin Gothic"/>
                <a:cs typeface="Franklin Gothic"/>
                <a:sym typeface="Franklin Gothic"/>
              </a:rPr>
              <a:t>sustentable</a:t>
            </a:r>
            <a:r>
              <a:rPr lang="en-US" sz="3200" b="1" i="0" u="none" strike="noStrike" cap="none" dirty="0">
                <a:solidFill>
                  <a:srgbClr val="0070C0"/>
                </a:solidFill>
                <a:latin typeface="Franklin Gothic"/>
                <a:ea typeface="Franklin Gothic"/>
                <a:cs typeface="Franklin Gothic"/>
                <a:sym typeface="Franklin Gothic"/>
              </a:rPr>
              <a:t> en </a:t>
            </a:r>
            <a:r>
              <a:rPr lang="en-US" sz="3200" b="1" i="0" u="none" strike="noStrike" cap="none" dirty="0" err="1">
                <a:solidFill>
                  <a:srgbClr val="0070C0"/>
                </a:solidFill>
                <a:latin typeface="Franklin Gothic"/>
                <a:ea typeface="Franklin Gothic"/>
                <a:cs typeface="Franklin Gothic"/>
                <a:sym typeface="Franklin Gothic"/>
              </a:rPr>
              <a:t>aspectos</a:t>
            </a:r>
            <a:r>
              <a:rPr lang="en-US" sz="3200" b="1" i="0" u="none" strike="noStrike" cap="none" dirty="0">
                <a:solidFill>
                  <a:srgbClr val="0070C0"/>
                </a:solidFill>
                <a:latin typeface="Franklin Gothic"/>
                <a:ea typeface="Franklin Gothic"/>
                <a:cs typeface="Franklin Gothic"/>
                <a:sym typeface="Franklin Gothic"/>
              </a:rPr>
              <a:t> tales </a:t>
            </a:r>
            <a:r>
              <a:rPr lang="en-US" sz="3200" b="1" i="0" u="none" strike="noStrike" cap="none" dirty="0" err="1">
                <a:solidFill>
                  <a:srgbClr val="0070C0"/>
                </a:solidFill>
                <a:latin typeface="Franklin Gothic"/>
                <a:ea typeface="Franklin Gothic"/>
                <a:cs typeface="Franklin Gothic"/>
                <a:sym typeface="Franklin Gothic"/>
              </a:rPr>
              <a:t>como</a:t>
            </a:r>
            <a:r>
              <a:rPr lang="en-US" sz="3200" b="0" i="0" u="none" strike="noStrike" cap="none" dirty="0">
                <a:solidFill>
                  <a:srgbClr val="0070C0"/>
                </a:solidFill>
                <a:latin typeface="Franklin Gothic"/>
                <a:ea typeface="Franklin Gothic"/>
                <a:cs typeface="Franklin Gothic"/>
                <a:sym typeface="Franklin Gothic"/>
              </a:rPr>
              <a:t>:</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Reconversión</a:t>
            </a:r>
            <a:r>
              <a:rPr lang="en-US" sz="3200" b="0" i="0" u="none" strike="noStrike" cap="none" dirty="0">
                <a:solidFill>
                  <a:srgbClr val="0070C0"/>
                </a:solidFill>
                <a:latin typeface="Franklin Gothic"/>
                <a:ea typeface="Franklin Gothic"/>
                <a:cs typeface="Franklin Gothic"/>
                <a:sym typeface="Franklin Gothic"/>
              </a:rPr>
              <a:t> industrial</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Uso</a:t>
            </a:r>
            <a:r>
              <a:rPr lang="en-US" sz="3200" b="0" i="0" u="none" strike="noStrike" cap="none" dirty="0">
                <a:solidFill>
                  <a:srgbClr val="0070C0"/>
                </a:solidFill>
                <a:latin typeface="Franklin Gothic"/>
                <a:ea typeface="Franklin Gothic"/>
                <a:cs typeface="Franklin Gothic"/>
                <a:sym typeface="Franklin Gothic"/>
              </a:rPr>
              <a:t> de los </a:t>
            </a:r>
            <a:r>
              <a:rPr lang="en-US" sz="3200" b="0" i="0" u="none" strike="noStrike" cap="none" dirty="0" err="1">
                <a:solidFill>
                  <a:srgbClr val="0070C0"/>
                </a:solidFill>
                <a:latin typeface="Franklin Gothic"/>
                <a:ea typeface="Franklin Gothic"/>
                <a:cs typeface="Franklin Gothic"/>
                <a:sym typeface="Franklin Gothic"/>
              </a:rPr>
              <a:t>recursos</a:t>
            </a:r>
            <a:r>
              <a:rPr lang="en-US" sz="3200" b="0" i="0" u="none" strike="noStrike" cap="none" dirty="0">
                <a:solidFill>
                  <a:srgbClr val="0070C0"/>
                </a:solidFill>
                <a:latin typeface="Franklin Gothic"/>
                <a:ea typeface="Franklin Gothic"/>
                <a:cs typeface="Franklin Gothic"/>
                <a:sym typeface="Franklin Gothic"/>
              </a:rPr>
              <a:t> </a:t>
            </a:r>
            <a:r>
              <a:rPr lang="en-US" sz="3200" b="0" i="0" u="none" strike="noStrike" cap="none" dirty="0" err="1">
                <a:solidFill>
                  <a:srgbClr val="0070C0"/>
                </a:solidFill>
                <a:latin typeface="Franklin Gothic"/>
                <a:ea typeface="Franklin Gothic"/>
                <a:cs typeface="Franklin Gothic"/>
                <a:sym typeface="Franklin Gothic"/>
              </a:rPr>
              <a:t>hídricos</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Gestión</a:t>
            </a:r>
            <a:r>
              <a:rPr lang="en-US" sz="3200" b="0" i="0" u="none" strike="noStrike" cap="none" dirty="0">
                <a:solidFill>
                  <a:srgbClr val="0070C0"/>
                </a:solidFill>
                <a:latin typeface="Franklin Gothic"/>
                <a:ea typeface="Franklin Gothic"/>
                <a:cs typeface="Franklin Gothic"/>
                <a:sym typeface="Franklin Gothic"/>
              </a:rPr>
              <a:t> de los </a:t>
            </a:r>
            <a:r>
              <a:rPr lang="en-US" sz="3200" b="0" i="0" u="none" strike="noStrike" cap="none" dirty="0" err="1">
                <a:solidFill>
                  <a:srgbClr val="0070C0"/>
                </a:solidFill>
                <a:latin typeface="Franklin Gothic"/>
                <a:ea typeface="Franklin Gothic"/>
                <a:cs typeface="Franklin Gothic"/>
                <a:sym typeface="Franklin Gothic"/>
              </a:rPr>
              <a:t>residuos</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Saneamiento</a:t>
            </a:r>
            <a:r>
              <a:rPr lang="en-US" sz="3200" b="0" i="0" u="none" strike="noStrike" cap="none" dirty="0">
                <a:solidFill>
                  <a:srgbClr val="0070C0"/>
                </a:solidFill>
                <a:latin typeface="Franklin Gothic"/>
                <a:ea typeface="Franklin Gothic"/>
                <a:cs typeface="Franklin Gothic"/>
                <a:sym typeface="Franklin Gothic"/>
              </a:rPr>
              <a:t> </a:t>
            </a:r>
            <a:r>
              <a:rPr lang="en-US" sz="3200" b="0" i="0" u="none" strike="noStrike" cap="none" dirty="0" err="1">
                <a:solidFill>
                  <a:srgbClr val="0070C0"/>
                </a:solidFill>
                <a:latin typeface="Franklin Gothic"/>
                <a:ea typeface="Franklin Gothic"/>
                <a:cs typeface="Franklin Gothic"/>
                <a:sym typeface="Franklin Gothic"/>
              </a:rPr>
              <a:t>Ambiental</a:t>
            </a:r>
            <a:r>
              <a:rPr lang="en-US" sz="3200" b="0" i="0" u="none" strike="noStrike" cap="none" dirty="0">
                <a:solidFill>
                  <a:srgbClr val="0070C0"/>
                </a:solidFill>
                <a:latin typeface="Franklin Gothic"/>
                <a:ea typeface="Franklin Gothic"/>
                <a:cs typeface="Franklin Gothic"/>
                <a:sym typeface="Franklin Gothic"/>
              </a:rPr>
              <a:t> (</a:t>
            </a:r>
            <a:r>
              <a:rPr lang="en-US" sz="3200" b="0" i="0" u="none" strike="noStrike" cap="none" dirty="0" err="1">
                <a:solidFill>
                  <a:srgbClr val="0070C0"/>
                </a:solidFill>
                <a:latin typeface="Franklin Gothic"/>
                <a:ea typeface="Franklin Gothic"/>
                <a:cs typeface="Franklin Gothic"/>
                <a:sym typeface="Franklin Gothic"/>
              </a:rPr>
              <a:t>cloacas</a:t>
            </a:r>
            <a:r>
              <a:rPr lang="en-US" sz="3200" b="0" i="0" u="none" strike="noStrike" cap="none" dirty="0">
                <a:solidFill>
                  <a:srgbClr val="0070C0"/>
                </a:solidFill>
                <a:latin typeface="Franklin Gothic"/>
                <a:ea typeface="Franklin Gothic"/>
                <a:cs typeface="Franklin Gothic"/>
                <a:sym typeface="Franklin Gothic"/>
              </a:rPr>
              <a:t> y </a:t>
            </a:r>
            <a:r>
              <a:rPr lang="en-US" sz="3200" b="0" i="0" u="none" strike="noStrike" cap="none" dirty="0" err="1">
                <a:solidFill>
                  <a:srgbClr val="0070C0"/>
                </a:solidFill>
                <a:latin typeface="Franklin Gothic"/>
                <a:ea typeface="Franklin Gothic"/>
                <a:cs typeface="Franklin Gothic"/>
                <a:sym typeface="Franklin Gothic"/>
              </a:rPr>
              <a:t>agua</a:t>
            </a:r>
            <a:r>
              <a:rPr lang="en-US" sz="3200" b="0" i="0" u="none" strike="noStrike" cap="none" dirty="0">
                <a:solidFill>
                  <a:srgbClr val="0070C0"/>
                </a:solidFill>
                <a:latin typeface="Franklin Gothic"/>
                <a:ea typeface="Franklin Gothic"/>
                <a:cs typeface="Franklin Gothic"/>
                <a:sym typeface="Franklin Gothic"/>
              </a:rPr>
              <a:t> potable)</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Prevención</a:t>
            </a:r>
            <a:r>
              <a:rPr lang="en-US" sz="3200" b="0" i="0" u="none" strike="noStrike" cap="none" dirty="0">
                <a:solidFill>
                  <a:srgbClr val="0070C0"/>
                </a:solidFill>
                <a:latin typeface="Franklin Gothic"/>
                <a:ea typeface="Franklin Gothic"/>
                <a:cs typeface="Franklin Gothic"/>
                <a:sym typeface="Franklin Gothic"/>
              </a:rPr>
              <a:t> y </a:t>
            </a:r>
            <a:r>
              <a:rPr lang="en-US" sz="3200" b="0" i="0" u="none" strike="noStrike" cap="none" dirty="0" err="1">
                <a:solidFill>
                  <a:srgbClr val="0070C0"/>
                </a:solidFill>
                <a:latin typeface="Franklin Gothic"/>
                <a:ea typeface="Franklin Gothic"/>
                <a:cs typeface="Franklin Gothic"/>
                <a:sym typeface="Franklin Gothic"/>
              </a:rPr>
              <a:t>tratamiento</a:t>
            </a:r>
            <a:r>
              <a:rPr lang="en-US" sz="3200" b="0" i="0" u="none" strike="noStrike" cap="none" dirty="0">
                <a:solidFill>
                  <a:srgbClr val="0070C0"/>
                </a:solidFill>
                <a:latin typeface="Franklin Gothic"/>
                <a:ea typeface="Franklin Gothic"/>
                <a:cs typeface="Franklin Gothic"/>
                <a:sym typeface="Franklin Gothic"/>
              </a:rPr>
              <a:t> en </a:t>
            </a:r>
            <a:r>
              <a:rPr lang="en-US" sz="3200" b="0" i="0" u="none" strike="noStrike" cap="none" dirty="0" err="1">
                <a:solidFill>
                  <a:srgbClr val="0070C0"/>
                </a:solidFill>
                <a:latin typeface="Franklin Gothic"/>
                <a:ea typeface="Franklin Gothic"/>
                <a:cs typeface="Franklin Gothic"/>
                <a:sym typeface="Franklin Gothic"/>
              </a:rPr>
              <a:t>servicios</a:t>
            </a:r>
            <a:r>
              <a:rPr lang="en-US" sz="3200" b="0" i="0" u="none" strike="noStrike" cap="none" dirty="0">
                <a:solidFill>
                  <a:srgbClr val="0070C0"/>
                </a:solidFill>
                <a:latin typeface="Franklin Gothic"/>
                <a:ea typeface="Franklin Gothic"/>
                <a:cs typeface="Franklin Gothic"/>
                <a:sym typeface="Franklin Gothic"/>
              </a:rPr>
              <a:t> de </a:t>
            </a:r>
            <a:r>
              <a:rPr lang="en-US" sz="3200" b="0" i="0" u="none" strike="noStrike" cap="none" dirty="0" err="1">
                <a:solidFill>
                  <a:srgbClr val="0070C0"/>
                </a:solidFill>
                <a:latin typeface="Franklin Gothic"/>
                <a:ea typeface="Franklin Gothic"/>
                <a:cs typeface="Franklin Gothic"/>
                <a:sym typeface="Franklin Gothic"/>
              </a:rPr>
              <a:t>salud</a:t>
            </a: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err="1">
                <a:solidFill>
                  <a:srgbClr val="0070C0"/>
                </a:solidFill>
                <a:latin typeface="Franklin Gothic"/>
                <a:ea typeface="Franklin Gothic"/>
                <a:cs typeface="Franklin Gothic"/>
                <a:sym typeface="Franklin Gothic"/>
              </a:rPr>
              <a:t>Adaptación</a:t>
            </a:r>
            <a:r>
              <a:rPr lang="en-US" sz="3200" b="0" i="0" u="none" strike="noStrike" cap="none" dirty="0">
                <a:solidFill>
                  <a:srgbClr val="0070C0"/>
                </a:solidFill>
                <a:latin typeface="Franklin Gothic"/>
                <a:ea typeface="Franklin Gothic"/>
                <a:cs typeface="Franklin Gothic"/>
                <a:sym typeface="Franklin Gothic"/>
              </a:rPr>
              <a:t> local al </a:t>
            </a:r>
            <a:r>
              <a:rPr lang="en-US" sz="3200" b="0" i="0" u="none" strike="noStrike" cap="none" dirty="0" err="1">
                <a:solidFill>
                  <a:srgbClr val="0070C0"/>
                </a:solidFill>
                <a:latin typeface="Franklin Gothic"/>
                <a:ea typeface="Franklin Gothic"/>
                <a:cs typeface="Franklin Gothic"/>
                <a:sym typeface="Franklin Gothic"/>
              </a:rPr>
              <a:t>cambio</a:t>
            </a:r>
            <a:r>
              <a:rPr lang="en-US" sz="3200" b="0" i="0" u="none" strike="noStrike" cap="none" dirty="0">
                <a:solidFill>
                  <a:srgbClr val="0070C0"/>
                </a:solidFill>
                <a:latin typeface="Franklin Gothic"/>
                <a:ea typeface="Franklin Gothic"/>
                <a:cs typeface="Franklin Gothic"/>
                <a:sym typeface="Franklin Gothic"/>
              </a:rPr>
              <a:t> </a:t>
            </a:r>
            <a:r>
              <a:rPr lang="en-US" sz="3200" b="0" i="0" u="none" strike="noStrike" cap="none" dirty="0" err="1">
                <a:solidFill>
                  <a:srgbClr val="0070C0"/>
                </a:solidFill>
                <a:latin typeface="Franklin Gothic"/>
                <a:ea typeface="Franklin Gothic"/>
                <a:cs typeface="Franklin Gothic"/>
                <a:sym typeface="Franklin Gothic"/>
              </a:rPr>
              <a:t>climático</a:t>
            </a:r>
            <a:r>
              <a:rPr lang="en-US" sz="3200" b="0" i="0" u="none" strike="noStrike" cap="none" dirty="0">
                <a:solidFill>
                  <a:srgbClr val="0070C0"/>
                </a:solidFill>
                <a:latin typeface="Franklin Gothic"/>
                <a:ea typeface="Franklin Gothic"/>
                <a:cs typeface="Franklin Gothic"/>
                <a:sym typeface="Franklin Gothic"/>
              </a:rPr>
              <a:t> </a:t>
            </a:r>
            <a:br>
              <a:rPr lang="en-US" sz="3200" b="0" i="0" u="none" strike="noStrike" cap="none" dirty="0">
                <a:solidFill>
                  <a:srgbClr val="0070C0"/>
                </a:solidFill>
                <a:latin typeface="Franklin Gothic"/>
                <a:ea typeface="Franklin Gothic"/>
                <a:cs typeface="Franklin Gothic"/>
                <a:sym typeface="Franklin Gothic"/>
              </a:rPr>
            </a:br>
            <a:r>
              <a:rPr lang="en-US" sz="3200" b="0" i="0" u="none" strike="noStrike" cap="none" dirty="0">
                <a:solidFill>
                  <a:srgbClr val="0070C0"/>
                </a:solidFill>
                <a:latin typeface="Franklin Gothic"/>
                <a:ea typeface="Franklin Gothic"/>
                <a:cs typeface="Franklin Gothic"/>
                <a:sym typeface="Franklin Gothic"/>
              </a:rPr>
              <a:t/>
            </a:r>
            <a:br>
              <a:rPr lang="en-US" sz="3200" b="0" i="0" u="none" strike="noStrike" cap="none" dirty="0">
                <a:solidFill>
                  <a:srgbClr val="0070C0"/>
                </a:solidFill>
                <a:latin typeface="Franklin Gothic"/>
                <a:ea typeface="Franklin Gothic"/>
                <a:cs typeface="Franklin Gothic"/>
                <a:sym typeface="Franklin Gothic"/>
              </a:rPr>
            </a:br>
            <a:r>
              <a:rPr lang="en-US" sz="3600" b="0" i="0" u="none" strike="noStrike" cap="none" dirty="0">
                <a:solidFill>
                  <a:srgbClr val="0070C0"/>
                </a:solidFill>
                <a:latin typeface="Franklin Gothic"/>
                <a:ea typeface="Franklin Gothic"/>
                <a:cs typeface="Franklin Gothic"/>
                <a:sym typeface="Franklin Gothic"/>
              </a:rPr>
              <a:t>.</a:t>
            </a:r>
          </a:p>
        </p:txBody>
      </p:sp>
    </p:spTree>
    <p:extLst>
      <p:ext uri="{BB962C8B-B14F-4D97-AF65-F5344CB8AC3E}">
        <p14:creationId xmlns:p14="http://schemas.microsoft.com/office/powerpoint/2010/main" val="25450920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Shape 104"/>
          <p:cNvSpPr txBox="1">
            <a:spLocks noGrp="1"/>
          </p:cNvSpPr>
          <p:nvPr>
            <p:ph type="title"/>
          </p:nvPr>
        </p:nvSpPr>
        <p:spPr>
          <a:xfrm>
            <a:off x="959546" y="776287"/>
            <a:ext cx="21947187" cy="1603375"/>
          </a:xfrm>
          <a:prstGeom prst="rect">
            <a:avLst/>
          </a:prstGeom>
          <a:noFill/>
          <a:ln>
            <a:noFill/>
          </a:ln>
        </p:spPr>
        <p:txBody>
          <a:bodyPr lIns="217725" tIns="108850" rIns="217725" bIns="108850" anchor="ctr" anchorCtr="0">
            <a:noAutofit/>
          </a:bodyPr>
          <a:lstStyle/>
          <a:p>
            <a:pPr marL="0" marR="0" lvl="0" indent="0" rtl="0">
              <a:lnSpc>
                <a:spcPct val="100000"/>
              </a:lnSpc>
              <a:spcBef>
                <a:spcPts val="0"/>
              </a:spcBef>
              <a:spcAft>
                <a:spcPts val="0"/>
              </a:spcAft>
              <a:buClr>
                <a:srgbClr val="0070C0"/>
              </a:buClr>
              <a:buSzPct val="25000"/>
              <a:buFont typeface="Franklin Gothic"/>
              <a:buNone/>
            </a:pPr>
            <a:r>
              <a:rPr lang="en-US" sz="6000" b="0" i="0" u="none" strike="noStrike" cap="none" dirty="0" smtClean="0">
                <a:solidFill>
                  <a:srgbClr val="0070C0"/>
                </a:solidFill>
                <a:latin typeface="Franklin Gothic"/>
                <a:ea typeface="Franklin Gothic"/>
                <a:cs typeface="Franklin Gothic"/>
                <a:sym typeface="Franklin Gothic"/>
              </a:rPr>
              <a:t/>
            </a:r>
            <a:br>
              <a:rPr lang="en-US" sz="6000" b="0" i="0" u="none" strike="noStrike" cap="none" dirty="0" smtClean="0">
                <a:solidFill>
                  <a:srgbClr val="0070C0"/>
                </a:solidFill>
                <a:latin typeface="Franklin Gothic"/>
                <a:ea typeface="Franklin Gothic"/>
                <a:cs typeface="Franklin Gothic"/>
                <a:sym typeface="Franklin Gothic"/>
              </a:rPr>
            </a:br>
            <a:r>
              <a:rPr lang="en-US" sz="6000" b="0" i="0" u="none" strike="noStrike" cap="none" dirty="0" smtClean="0">
                <a:solidFill>
                  <a:srgbClr val="0070C0"/>
                </a:solidFill>
                <a:latin typeface="Franklin Gothic"/>
                <a:ea typeface="Franklin Gothic"/>
                <a:cs typeface="Franklin Gothic"/>
                <a:sym typeface="Franklin Gothic"/>
              </a:rPr>
              <a:t> Content</a:t>
            </a:r>
            <a:endParaRPr lang="en-US" sz="6000" b="0" i="0" u="none" strike="noStrike" cap="none" dirty="0">
              <a:solidFill>
                <a:srgbClr val="0070C0"/>
              </a:solidFill>
              <a:latin typeface="Franklin Gothic"/>
              <a:ea typeface="Franklin Gothic"/>
              <a:cs typeface="Franklin Gothic"/>
              <a:sym typeface="Franklin Gothic"/>
            </a:endParaRPr>
          </a:p>
        </p:txBody>
      </p:sp>
      <p:pic>
        <p:nvPicPr>
          <p:cNvPr id="2" name="Imagen 1"/>
          <p:cNvPicPr>
            <a:picLocks noChangeAspect="1"/>
          </p:cNvPicPr>
          <p:nvPr/>
        </p:nvPicPr>
        <p:blipFill>
          <a:blip r:embed="rId3"/>
          <a:stretch>
            <a:fillRect/>
          </a:stretch>
        </p:blipFill>
        <p:spPr>
          <a:xfrm>
            <a:off x="6217245" y="1"/>
            <a:ext cx="11088117" cy="13868290"/>
          </a:xfrm>
          <a:prstGeom prst="rect">
            <a:avLst/>
          </a:prstGeom>
        </p:spPr>
      </p:pic>
    </p:spTree>
    <p:extLst>
      <p:ext uri="{BB962C8B-B14F-4D97-AF65-F5344CB8AC3E}">
        <p14:creationId xmlns:p14="http://schemas.microsoft.com/office/powerpoint/2010/main" val="228277447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Shape 126"/>
          <p:cNvSpPr txBox="1">
            <a:spLocks noGrp="1"/>
          </p:cNvSpPr>
          <p:nvPr>
            <p:ph type="title"/>
          </p:nvPr>
        </p:nvSpPr>
        <p:spPr>
          <a:xfrm>
            <a:off x="1119187" y="1428750"/>
            <a:ext cx="21947187" cy="3836986"/>
          </a:xfrm>
          <a:prstGeom prst="rect">
            <a:avLst/>
          </a:prstGeom>
          <a:noFill/>
          <a:ln>
            <a:noFill/>
          </a:ln>
        </p:spPr>
        <p:txBody>
          <a:bodyPr lIns="217725" tIns="108850" rIns="217725" bIns="108850" anchor="ctr" anchorCtr="0">
            <a:noAutofit/>
          </a:bodyPr>
          <a:lstStyle/>
          <a:p>
            <a:pPr marL="0" marR="0" lvl="0" indent="0" rtl="0">
              <a:lnSpc>
                <a:spcPct val="100000"/>
              </a:lnSpc>
              <a:spcBef>
                <a:spcPts val="0"/>
              </a:spcBef>
              <a:spcAft>
                <a:spcPts val="0"/>
              </a:spcAft>
              <a:buClr>
                <a:srgbClr val="0070C0"/>
              </a:buClr>
              <a:buSzPct val="25000"/>
              <a:buFont typeface="Franklin Gothic"/>
              <a:buNone/>
            </a:pPr>
            <a:r>
              <a:rPr lang="en-US" sz="4000" b="1" i="0" u="none" strike="noStrike" cap="none" dirty="0" smtClean="0">
                <a:solidFill>
                  <a:srgbClr val="0070C0"/>
                </a:solidFill>
                <a:latin typeface="Franklin Gothic"/>
                <a:ea typeface="Franklin Gothic"/>
                <a:cs typeface="Franklin Gothic"/>
                <a:sym typeface="Franklin Gothic"/>
              </a:rPr>
              <a:t/>
            </a:r>
            <a:br>
              <a:rPr lang="en-US" sz="4000" b="1" i="0" u="none" strike="noStrike" cap="none" dirty="0" smtClean="0">
                <a:solidFill>
                  <a:srgbClr val="0070C0"/>
                </a:solidFill>
                <a:latin typeface="Franklin Gothic"/>
                <a:ea typeface="Franklin Gothic"/>
                <a:cs typeface="Franklin Gothic"/>
                <a:sym typeface="Franklin Gothic"/>
              </a:rPr>
            </a:br>
            <a:r>
              <a:rPr lang="en-US" sz="4000" b="1" i="0" u="none" strike="noStrike" cap="none" dirty="0" smtClean="0">
                <a:solidFill>
                  <a:srgbClr val="0070C0"/>
                </a:solidFill>
                <a:latin typeface="Franklin Gothic"/>
                <a:ea typeface="Franklin Gothic"/>
                <a:cs typeface="Franklin Gothic"/>
                <a:sym typeface="Franklin Gothic"/>
              </a:rPr>
              <a:t/>
            </a:r>
            <a:br>
              <a:rPr lang="en-US" sz="4000" b="1" i="0" u="none" strike="noStrike" cap="none" dirty="0" smtClean="0">
                <a:solidFill>
                  <a:srgbClr val="0070C0"/>
                </a:solidFill>
                <a:latin typeface="Franklin Gothic"/>
                <a:ea typeface="Franklin Gothic"/>
                <a:cs typeface="Franklin Gothic"/>
                <a:sym typeface="Franklin Gothic"/>
              </a:rPr>
            </a:br>
            <a:r>
              <a:rPr lang="en-US" sz="4800" b="1" i="0" u="none" strike="noStrike" cap="none" dirty="0" smtClean="0">
                <a:solidFill>
                  <a:srgbClr val="0070C0"/>
                </a:solidFill>
                <a:latin typeface="Franklin Gothic"/>
                <a:ea typeface="Franklin Gothic"/>
                <a:cs typeface="Franklin Gothic"/>
                <a:sym typeface="Franklin Gothic"/>
              </a:rPr>
              <a:t>¿</a:t>
            </a:r>
            <a:r>
              <a:rPr lang="en-US" sz="4800" b="1" i="0" u="none" strike="noStrike" cap="none" dirty="0" err="1">
                <a:solidFill>
                  <a:srgbClr val="0070C0"/>
                </a:solidFill>
                <a:latin typeface="Franklin Gothic"/>
                <a:ea typeface="Franklin Gothic"/>
                <a:cs typeface="Franklin Gothic"/>
                <a:sym typeface="Franklin Gothic"/>
              </a:rPr>
              <a:t>Cuáles</a:t>
            </a:r>
            <a:r>
              <a:rPr lang="en-US" sz="4800" b="1" i="0" u="none" strike="noStrike" cap="none" dirty="0">
                <a:solidFill>
                  <a:srgbClr val="0070C0"/>
                </a:solidFill>
                <a:latin typeface="Franklin Gothic"/>
                <a:ea typeface="Franklin Gothic"/>
                <a:cs typeface="Franklin Gothic"/>
                <a:sym typeface="Franklin Gothic"/>
              </a:rPr>
              <a:t> son </a:t>
            </a:r>
            <a:r>
              <a:rPr lang="en-US" sz="4800" b="1" i="0" u="none" strike="noStrike" cap="none" dirty="0" err="1">
                <a:solidFill>
                  <a:srgbClr val="0070C0"/>
                </a:solidFill>
                <a:latin typeface="Franklin Gothic"/>
                <a:ea typeface="Franklin Gothic"/>
                <a:cs typeface="Franklin Gothic"/>
                <a:sym typeface="Franklin Gothic"/>
              </a:rPr>
              <a:t>las</a:t>
            </a:r>
            <a:r>
              <a:rPr lang="en-US" sz="4800" b="1" i="0" u="none" strike="noStrike" cap="none" dirty="0">
                <a:solidFill>
                  <a:srgbClr val="0070C0"/>
                </a:solidFill>
                <a:latin typeface="Franklin Gothic"/>
                <a:ea typeface="Franklin Gothic"/>
                <a:cs typeface="Franklin Gothic"/>
                <a:sym typeface="Franklin Gothic"/>
              </a:rPr>
              <a:t> </a:t>
            </a:r>
            <a:r>
              <a:rPr lang="en-US" sz="4800" b="1" i="0" u="none" strike="noStrike" cap="none" dirty="0" err="1">
                <a:solidFill>
                  <a:srgbClr val="0070C0"/>
                </a:solidFill>
                <a:latin typeface="Franklin Gothic"/>
                <a:ea typeface="Franklin Gothic"/>
                <a:cs typeface="Franklin Gothic"/>
                <a:sym typeface="Franklin Gothic"/>
              </a:rPr>
              <a:t>ventajas</a:t>
            </a:r>
            <a:r>
              <a:rPr lang="en-US" sz="4800" b="1" i="0" u="none" strike="noStrike" cap="none" dirty="0">
                <a:solidFill>
                  <a:srgbClr val="0070C0"/>
                </a:solidFill>
                <a:latin typeface="Franklin Gothic"/>
                <a:ea typeface="Franklin Gothic"/>
                <a:cs typeface="Franklin Gothic"/>
                <a:sym typeface="Franklin Gothic"/>
              </a:rPr>
              <a:t> de </a:t>
            </a:r>
            <a:r>
              <a:rPr lang="en-US" sz="4800" b="1" i="0" u="none" strike="noStrike" cap="none" dirty="0" err="1">
                <a:solidFill>
                  <a:srgbClr val="0070C0"/>
                </a:solidFill>
                <a:latin typeface="Franklin Gothic"/>
                <a:ea typeface="Franklin Gothic"/>
                <a:cs typeface="Franklin Gothic"/>
                <a:sym typeface="Franklin Gothic"/>
              </a:rPr>
              <a:t>fortalecer</a:t>
            </a:r>
            <a:r>
              <a:rPr lang="en-US" sz="4800" b="1" i="0" u="none" strike="noStrike" cap="none" dirty="0">
                <a:solidFill>
                  <a:srgbClr val="0070C0"/>
                </a:solidFill>
                <a:latin typeface="Franklin Gothic"/>
                <a:ea typeface="Franklin Gothic"/>
                <a:cs typeface="Franklin Gothic"/>
                <a:sym typeface="Franklin Gothic"/>
              </a:rPr>
              <a:t> la </a:t>
            </a:r>
            <a:r>
              <a:rPr lang="en-US" sz="4800" b="1" i="0" u="none" strike="noStrike" cap="none" dirty="0" err="1">
                <a:solidFill>
                  <a:srgbClr val="0070C0"/>
                </a:solidFill>
                <a:latin typeface="Franklin Gothic"/>
                <a:ea typeface="Franklin Gothic"/>
                <a:cs typeface="Franklin Gothic"/>
                <a:sym typeface="Franklin Gothic"/>
              </a:rPr>
              <a:t>cooperación</a:t>
            </a:r>
            <a:r>
              <a:rPr lang="en-US" sz="4800" b="1" i="0" u="none" strike="noStrike" cap="none" dirty="0">
                <a:solidFill>
                  <a:srgbClr val="0070C0"/>
                </a:solidFill>
                <a:latin typeface="Franklin Gothic"/>
                <a:ea typeface="Franklin Gothic"/>
                <a:cs typeface="Franklin Gothic"/>
                <a:sym typeface="Franklin Gothic"/>
              </a:rPr>
              <a:t> </a:t>
            </a:r>
            <a:r>
              <a:rPr lang="en-US" sz="4800" b="1" i="0" u="none" strike="noStrike" cap="none" dirty="0" err="1">
                <a:solidFill>
                  <a:srgbClr val="0070C0"/>
                </a:solidFill>
                <a:latin typeface="Franklin Gothic"/>
                <a:ea typeface="Franklin Gothic"/>
                <a:cs typeface="Franklin Gothic"/>
                <a:sym typeface="Franklin Gothic"/>
              </a:rPr>
              <a:t>internacional</a:t>
            </a:r>
            <a:r>
              <a:rPr lang="en-US" sz="4800" b="1" i="0" u="none" strike="noStrike" cap="none" dirty="0">
                <a:solidFill>
                  <a:srgbClr val="0070C0"/>
                </a:solidFill>
                <a:latin typeface="Franklin Gothic"/>
                <a:ea typeface="Franklin Gothic"/>
                <a:cs typeface="Franklin Gothic"/>
                <a:sym typeface="Franklin Gothic"/>
              </a:rPr>
              <a:t> </a:t>
            </a:r>
            <a:r>
              <a:rPr lang="en-US" sz="4800" b="1" i="0" u="none" strike="noStrike" cap="none" dirty="0" err="1">
                <a:solidFill>
                  <a:srgbClr val="0070C0"/>
                </a:solidFill>
                <a:latin typeface="Franklin Gothic"/>
                <a:ea typeface="Franklin Gothic"/>
                <a:cs typeface="Franklin Gothic"/>
                <a:sym typeface="Franklin Gothic"/>
              </a:rPr>
              <a:t>respetando</a:t>
            </a:r>
            <a:r>
              <a:rPr lang="en-US" sz="4800" b="1" i="0" u="none" strike="noStrike" cap="none" dirty="0">
                <a:solidFill>
                  <a:srgbClr val="0070C0"/>
                </a:solidFill>
                <a:latin typeface="Franklin Gothic"/>
                <a:ea typeface="Franklin Gothic"/>
                <a:cs typeface="Franklin Gothic"/>
                <a:sym typeface="Franklin Gothic"/>
              </a:rPr>
              <a:t> la </a:t>
            </a:r>
            <a:r>
              <a:rPr lang="en-US" sz="4800" b="1" i="0" u="none" strike="noStrike" cap="none" dirty="0" err="1">
                <a:solidFill>
                  <a:srgbClr val="0070C0"/>
                </a:solidFill>
                <a:latin typeface="Franklin Gothic"/>
                <a:ea typeface="Franklin Gothic"/>
                <a:cs typeface="Franklin Gothic"/>
                <a:sym typeface="Franklin Gothic"/>
              </a:rPr>
              <a:t>identidad</a:t>
            </a:r>
            <a:r>
              <a:rPr lang="en-US" sz="4800" b="1" i="0" u="none" strike="noStrike" cap="none" dirty="0">
                <a:solidFill>
                  <a:srgbClr val="0070C0"/>
                </a:solidFill>
                <a:latin typeface="Franklin Gothic"/>
                <a:ea typeface="Franklin Gothic"/>
                <a:cs typeface="Franklin Gothic"/>
                <a:sym typeface="Franklin Gothic"/>
              </a:rPr>
              <a:t> y </a:t>
            </a:r>
            <a:r>
              <a:rPr lang="en-US" sz="4800" b="1" i="0" u="none" strike="noStrike" cap="none" dirty="0" err="1">
                <a:solidFill>
                  <a:srgbClr val="0070C0"/>
                </a:solidFill>
                <a:latin typeface="Franklin Gothic"/>
                <a:ea typeface="Franklin Gothic"/>
                <a:cs typeface="Franklin Gothic"/>
                <a:sym typeface="Franklin Gothic"/>
              </a:rPr>
              <a:t>diversidad</a:t>
            </a:r>
            <a:r>
              <a:rPr lang="en-US" sz="4800" b="1" i="0" u="none" strike="noStrike" cap="none" dirty="0">
                <a:solidFill>
                  <a:srgbClr val="0070C0"/>
                </a:solidFill>
                <a:latin typeface="Franklin Gothic"/>
                <a:ea typeface="Franklin Gothic"/>
                <a:cs typeface="Franklin Gothic"/>
                <a:sym typeface="Franklin Gothic"/>
              </a:rPr>
              <a:t> cultural y regional?</a:t>
            </a:r>
          </a:p>
        </p:txBody>
      </p:sp>
      <p:sp>
        <p:nvSpPr>
          <p:cNvPr id="127" name="Shape 127"/>
          <p:cNvSpPr txBox="1"/>
          <p:nvPr/>
        </p:nvSpPr>
        <p:spPr>
          <a:xfrm>
            <a:off x="4405312" y="5000625"/>
            <a:ext cx="16146461" cy="51450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70C0"/>
              </a:buClr>
              <a:buSzPct val="100000"/>
              <a:buFont typeface="Arial"/>
              <a:buChar char="•"/>
            </a:pPr>
            <a:endParaRPr lang="en-US" sz="4000" b="0" i="0" u="none" strike="noStrike" cap="none" dirty="0" smtClean="0">
              <a:solidFill>
                <a:srgbClr val="0070C0"/>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70C0"/>
              </a:buClr>
              <a:buSzPct val="100000"/>
              <a:buFont typeface="Arial"/>
              <a:buChar char="•"/>
            </a:pPr>
            <a:r>
              <a:rPr lang="en-US" sz="4000" b="0" i="0" u="none" strike="noStrike" cap="none" dirty="0" smtClean="0">
                <a:solidFill>
                  <a:srgbClr val="0070C0"/>
                </a:solidFill>
                <a:latin typeface="Franklin Gothic"/>
                <a:ea typeface="Franklin Gothic"/>
                <a:cs typeface="Franklin Gothic"/>
                <a:sym typeface="Franklin Gothic"/>
              </a:rPr>
              <a:t> </a:t>
            </a:r>
            <a:r>
              <a:rPr lang="en-US" sz="4000" b="0" i="0" u="none" strike="noStrike" cap="none" dirty="0" err="1" smtClean="0">
                <a:solidFill>
                  <a:srgbClr val="0070C0"/>
                </a:solidFill>
                <a:latin typeface="Franklin Gothic"/>
                <a:ea typeface="Franklin Gothic"/>
                <a:cs typeface="Franklin Gothic"/>
                <a:sym typeface="Franklin Gothic"/>
              </a:rPr>
              <a:t>Cuales</a:t>
            </a:r>
            <a:r>
              <a:rPr lang="en-US" sz="4000" b="0" i="0" u="none" strike="noStrike" cap="none" dirty="0" smtClean="0">
                <a:solidFill>
                  <a:srgbClr val="0070C0"/>
                </a:solidFill>
                <a:latin typeface="Franklin Gothic"/>
                <a:ea typeface="Franklin Gothic"/>
                <a:cs typeface="Franklin Gothic"/>
                <a:sym typeface="Franklin Gothic"/>
              </a:rPr>
              <a:t> son los </a:t>
            </a:r>
            <a:r>
              <a:rPr lang="en-US" sz="4000" b="0" i="0" u="none" strike="noStrike" cap="none" dirty="0" err="1" smtClean="0">
                <a:solidFill>
                  <a:srgbClr val="0070C0"/>
                </a:solidFill>
                <a:latin typeface="Franklin Gothic"/>
                <a:ea typeface="Franklin Gothic"/>
                <a:cs typeface="Franklin Gothic"/>
                <a:sym typeface="Franklin Gothic"/>
              </a:rPr>
              <a:t>desafios</a:t>
            </a:r>
            <a:r>
              <a:rPr lang="en-US" sz="4000" b="0" i="0" u="none" strike="noStrike" cap="none" dirty="0" smtClean="0">
                <a:solidFill>
                  <a:srgbClr val="0070C0"/>
                </a:solidFill>
                <a:latin typeface="Franklin Gothic"/>
                <a:ea typeface="Franklin Gothic"/>
                <a:cs typeface="Franklin Gothic"/>
                <a:sym typeface="Franklin Gothic"/>
              </a:rPr>
              <a:t> mas </a:t>
            </a:r>
            <a:r>
              <a:rPr lang="en-US" sz="4000" b="0" i="0" u="none" strike="noStrike" cap="none" dirty="0" err="1" smtClean="0">
                <a:solidFill>
                  <a:srgbClr val="0070C0"/>
                </a:solidFill>
                <a:latin typeface="Franklin Gothic"/>
                <a:ea typeface="Franklin Gothic"/>
                <a:cs typeface="Franklin Gothic"/>
                <a:sym typeface="Franklin Gothic"/>
              </a:rPr>
              <a:t>criticos</a:t>
            </a:r>
            <a:r>
              <a:rPr lang="en-US" sz="4000" b="0" i="0" u="none" strike="noStrike" cap="none" dirty="0" smtClean="0">
                <a:solidFill>
                  <a:srgbClr val="0070C0"/>
                </a:solidFill>
                <a:latin typeface="Franklin Gothic"/>
                <a:ea typeface="Franklin Gothic"/>
                <a:cs typeface="Franklin Gothic"/>
                <a:sym typeface="Franklin Gothic"/>
              </a:rPr>
              <a:t> de la </a:t>
            </a:r>
            <a:r>
              <a:rPr lang="en-US" sz="4000" b="0" i="0" u="none" strike="noStrike" cap="none" dirty="0" err="1" smtClean="0">
                <a:solidFill>
                  <a:srgbClr val="0070C0"/>
                </a:solidFill>
                <a:latin typeface="Franklin Gothic"/>
                <a:ea typeface="Franklin Gothic"/>
                <a:cs typeface="Franklin Gothic"/>
                <a:sym typeface="Franklin Gothic"/>
              </a:rPr>
              <a:t>globalizacion</a:t>
            </a:r>
            <a:r>
              <a:rPr lang="en-US" sz="4000" b="0" i="0" u="none" strike="noStrike" cap="none" dirty="0" smtClean="0">
                <a:solidFill>
                  <a:srgbClr val="0070C0"/>
                </a:solidFill>
                <a:latin typeface="Franklin Gothic"/>
                <a:ea typeface="Franklin Gothic"/>
                <a:cs typeface="Franklin Gothic"/>
                <a:sym typeface="Franklin Gothic"/>
              </a:rPr>
              <a:t> y </a:t>
            </a:r>
            <a:r>
              <a:rPr lang="en-US" sz="4000" b="0" i="0" u="none" strike="noStrike" cap="none" dirty="0" err="1" smtClean="0">
                <a:solidFill>
                  <a:srgbClr val="0070C0"/>
                </a:solidFill>
                <a:latin typeface="Franklin Gothic"/>
                <a:ea typeface="Franklin Gothic"/>
                <a:cs typeface="Franklin Gothic"/>
                <a:sym typeface="Franklin Gothic"/>
              </a:rPr>
              <a:t>como</a:t>
            </a:r>
            <a:r>
              <a:rPr lang="en-US" sz="4000" b="0" i="0" u="none" strike="noStrike" cap="none" dirty="0" smtClean="0">
                <a:solidFill>
                  <a:srgbClr val="0070C0"/>
                </a:solidFill>
                <a:latin typeface="Franklin Gothic"/>
                <a:ea typeface="Franklin Gothic"/>
                <a:cs typeface="Franklin Gothic"/>
                <a:sym typeface="Franklin Gothic"/>
              </a:rPr>
              <a:t> </a:t>
            </a:r>
            <a:r>
              <a:rPr lang="en-US" sz="4000" b="0" i="0" u="none" strike="noStrike" cap="none" dirty="0" err="1" smtClean="0">
                <a:solidFill>
                  <a:srgbClr val="0070C0"/>
                </a:solidFill>
                <a:latin typeface="Franklin Gothic"/>
                <a:ea typeface="Franklin Gothic"/>
                <a:cs typeface="Franklin Gothic"/>
                <a:sym typeface="Franklin Gothic"/>
              </a:rPr>
              <a:t>podemos</a:t>
            </a:r>
            <a:r>
              <a:rPr lang="en-US" sz="4000" b="0" i="0" u="none" strike="noStrike" cap="none" dirty="0" smtClean="0">
                <a:solidFill>
                  <a:srgbClr val="0070C0"/>
                </a:solidFill>
                <a:latin typeface="Franklin Gothic"/>
                <a:ea typeface="Franklin Gothic"/>
                <a:cs typeface="Franklin Gothic"/>
                <a:sym typeface="Franklin Gothic"/>
              </a:rPr>
              <a:t> </a:t>
            </a:r>
            <a:r>
              <a:rPr lang="en-US" sz="4000" b="0" i="0" u="none" strike="noStrike" cap="none" dirty="0" err="1" smtClean="0">
                <a:solidFill>
                  <a:srgbClr val="0070C0"/>
                </a:solidFill>
                <a:latin typeface="Franklin Gothic"/>
                <a:ea typeface="Franklin Gothic"/>
                <a:cs typeface="Franklin Gothic"/>
                <a:sym typeface="Franklin Gothic"/>
              </a:rPr>
              <a:t>encararlos</a:t>
            </a:r>
            <a:endParaRPr lang="en-US" sz="4000" b="0" i="0" u="none" strike="noStrike" cap="none" dirty="0" smtClean="0">
              <a:solidFill>
                <a:srgbClr val="0070C0"/>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70C0"/>
              </a:buClr>
              <a:buSzPct val="100000"/>
              <a:buFont typeface="Arial"/>
              <a:buChar char="•"/>
            </a:pPr>
            <a:r>
              <a:rPr lang="en-US" sz="4000" dirty="0">
                <a:solidFill>
                  <a:srgbClr val="0070C0"/>
                </a:solidFill>
                <a:latin typeface="Franklin Gothic"/>
                <a:ea typeface="Franklin Gothic"/>
                <a:cs typeface="Franklin Gothic"/>
                <a:sym typeface="Franklin Gothic"/>
              </a:rPr>
              <a:t> </a:t>
            </a:r>
            <a:r>
              <a:rPr lang="en-US" sz="4000" dirty="0" smtClean="0">
                <a:solidFill>
                  <a:srgbClr val="0070C0"/>
                </a:solidFill>
                <a:latin typeface="Franklin Gothic"/>
                <a:ea typeface="Franklin Gothic"/>
                <a:cs typeface="Franklin Gothic"/>
                <a:sym typeface="Franklin Gothic"/>
              </a:rPr>
              <a:t>Como </a:t>
            </a:r>
            <a:r>
              <a:rPr lang="en-US" sz="4000" dirty="0" err="1" smtClean="0">
                <a:solidFill>
                  <a:srgbClr val="0070C0"/>
                </a:solidFill>
                <a:latin typeface="Franklin Gothic"/>
                <a:ea typeface="Franklin Gothic"/>
                <a:cs typeface="Franklin Gothic"/>
                <a:sym typeface="Franklin Gothic"/>
              </a:rPr>
              <a:t>puede</a:t>
            </a:r>
            <a:r>
              <a:rPr lang="en-US" sz="4000" dirty="0" smtClean="0">
                <a:solidFill>
                  <a:srgbClr val="0070C0"/>
                </a:solidFill>
                <a:latin typeface="Franklin Gothic"/>
                <a:ea typeface="Franklin Gothic"/>
                <a:cs typeface="Franklin Gothic"/>
                <a:sym typeface="Franklin Gothic"/>
              </a:rPr>
              <a:t> la </a:t>
            </a:r>
            <a:r>
              <a:rPr lang="en-US" sz="4000" dirty="0" err="1" smtClean="0">
                <a:solidFill>
                  <a:srgbClr val="0070C0"/>
                </a:solidFill>
                <a:latin typeface="Franklin Gothic"/>
                <a:ea typeface="Franklin Gothic"/>
                <a:cs typeface="Franklin Gothic"/>
                <a:sym typeface="Franklin Gothic"/>
              </a:rPr>
              <a:t>cooperacion</a:t>
            </a:r>
            <a:r>
              <a:rPr lang="en-US" sz="4000" dirty="0" smtClean="0">
                <a:solidFill>
                  <a:srgbClr val="0070C0"/>
                </a:solidFill>
                <a:latin typeface="Franklin Gothic"/>
                <a:ea typeface="Franklin Gothic"/>
                <a:cs typeface="Franklin Gothic"/>
                <a:sym typeface="Franklin Gothic"/>
              </a:rPr>
              <a:t> </a:t>
            </a:r>
            <a:r>
              <a:rPr lang="en-US" sz="4000" dirty="0" err="1" smtClean="0">
                <a:solidFill>
                  <a:srgbClr val="0070C0"/>
                </a:solidFill>
                <a:latin typeface="Franklin Gothic"/>
                <a:ea typeface="Franklin Gothic"/>
                <a:cs typeface="Franklin Gothic"/>
                <a:sym typeface="Franklin Gothic"/>
              </a:rPr>
              <a:t>internacional</a:t>
            </a:r>
            <a:r>
              <a:rPr lang="en-US" sz="4000" dirty="0" smtClean="0">
                <a:solidFill>
                  <a:srgbClr val="0070C0"/>
                </a:solidFill>
                <a:latin typeface="Franklin Gothic"/>
                <a:ea typeface="Franklin Gothic"/>
                <a:cs typeface="Franklin Gothic"/>
                <a:sym typeface="Franklin Gothic"/>
              </a:rPr>
              <a:t> </a:t>
            </a:r>
            <a:r>
              <a:rPr lang="en-US" sz="4000" dirty="0" err="1" smtClean="0">
                <a:solidFill>
                  <a:srgbClr val="0070C0"/>
                </a:solidFill>
                <a:latin typeface="Franklin Gothic"/>
                <a:ea typeface="Franklin Gothic"/>
                <a:cs typeface="Franklin Gothic"/>
                <a:sym typeface="Franklin Gothic"/>
              </a:rPr>
              <a:t>ayuda</a:t>
            </a:r>
            <a:r>
              <a:rPr lang="en-US" sz="4000" dirty="0" smtClean="0">
                <a:solidFill>
                  <a:srgbClr val="0070C0"/>
                </a:solidFill>
                <a:latin typeface="Franklin Gothic"/>
                <a:ea typeface="Franklin Gothic"/>
                <a:cs typeface="Franklin Gothic"/>
                <a:sym typeface="Franklin Gothic"/>
              </a:rPr>
              <a:t> a resolver </a:t>
            </a:r>
            <a:r>
              <a:rPr lang="en-US" sz="4000" dirty="0" err="1" smtClean="0">
                <a:solidFill>
                  <a:srgbClr val="0070C0"/>
                </a:solidFill>
                <a:latin typeface="Franklin Gothic"/>
                <a:ea typeface="Franklin Gothic"/>
                <a:cs typeface="Franklin Gothic"/>
                <a:sym typeface="Franklin Gothic"/>
              </a:rPr>
              <a:t>estos</a:t>
            </a:r>
            <a:r>
              <a:rPr lang="en-US" sz="4000" dirty="0" smtClean="0">
                <a:solidFill>
                  <a:srgbClr val="0070C0"/>
                </a:solidFill>
                <a:latin typeface="Franklin Gothic"/>
                <a:ea typeface="Franklin Gothic"/>
                <a:cs typeface="Franklin Gothic"/>
                <a:sym typeface="Franklin Gothic"/>
              </a:rPr>
              <a:t> </a:t>
            </a:r>
            <a:r>
              <a:rPr lang="en-US" sz="4000" dirty="0" err="1" smtClean="0">
                <a:solidFill>
                  <a:srgbClr val="0070C0"/>
                </a:solidFill>
                <a:latin typeface="Franklin Gothic"/>
                <a:ea typeface="Franklin Gothic"/>
                <a:cs typeface="Franklin Gothic"/>
                <a:sym typeface="Franklin Gothic"/>
              </a:rPr>
              <a:t>desafios</a:t>
            </a:r>
            <a:r>
              <a:rPr lang="en-US" sz="4000" dirty="0" smtClean="0">
                <a:solidFill>
                  <a:srgbClr val="0070C0"/>
                </a:solidFill>
                <a:latin typeface="Franklin Gothic"/>
                <a:ea typeface="Franklin Gothic"/>
                <a:cs typeface="Franklin Gothic"/>
                <a:sym typeface="Franklin Gothic"/>
              </a:rPr>
              <a:t>?</a:t>
            </a:r>
          </a:p>
          <a:p>
            <a:pPr marL="0" marR="0" lvl="0" indent="0" algn="l" rtl="0">
              <a:lnSpc>
                <a:spcPct val="100000"/>
              </a:lnSpc>
              <a:spcBef>
                <a:spcPts val="0"/>
              </a:spcBef>
              <a:spcAft>
                <a:spcPts val="0"/>
              </a:spcAft>
              <a:buClr>
                <a:srgbClr val="0070C0"/>
              </a:buClr>
              <a:buSzPct val="100000"/>
              <a:buFont typeface="Arial"/>
              <a:buChar char="•"/>
            </a:pPr>
            <a:r>
              <a:rPr lang="en-US" sz="4000" b="0" i="0" u="none" strike="noStrike" cap="none" dirty="0">
                <a:solidFill>
                  <a:srgbClr val="0070C0"/>
                </a:solidFill>
                <a:latin typeface="Franklin Gothic"/>
                <a:ea typeface="Franklin Gothic"/>
                <a:cs typeface="Franklin Gothic"/>
                <a:sym typeface="Franklin Gothic"/>
              </a:rPr>
              <a:t> </a:t>
            </a:r>
            <a:r>
              <a:rPr lang="en-US" sz="4000" b="0" i="0" u="none" strike="noStrike" cap="none" dirty="0" smtClean="0">
                <a:solidFill>
                  <a:srgbClr val="0070C0"/>
                </a:solidFill>
                <a:latin typeface="Franklin Gothic"/>
                <a:ea typeface="Franklin Gothic"/>
                <a:cs typeface="Franklin Gothic"/>
                <a:sym typeface="Franklin Gothic"/>
              </a:rPr>
              <a:t>Como </a:t>
            </a:r>
            <a:r>
              <a:rPr lang="en-US" sz="4000" b="0" i="0" u="none" strike="noStrike" cap="none" dirty="0" err="1" smtClean="0">
                <a:solidFill>
                  <a:srgbClr val="0070C0"/>
                </a:solidFill>
                <a:latin typeface="Franklin Gothic"/>
                <a:ea typeface="Franklin Gothic"/>
                <a:cs typeface="Franklin Gothic"/>
                <a:sym typeface="Franklin Gothic"/>
              </a:rPr>
              <a:t>incluir</a:t>
            </a:r>
            <a:r>
              <a:rPr lang="en-US" sz="4000" b="0" i="0" u="none" strike="noStrike" cap="none" dirty="0" smtClean="0">
                <a:solidFill>
                  <a:srgbClr val="0070C0"/>
                </a:solidFill>
                <a:latin typeface="Franklin Gothic"/>
                <a:ea typeface="Franklin Gothic"/>
                <a:cs typeface="Franklin Gothic"/>
                <a:sym typeface="Franklin Gothic"/>
              </a:rPr>
              <a:t> </a:t>
            </a:r>
            <a:r>
              <a:rPr lang="en-US" sz="4000" b="0" i="0" u="none" strike="noStrike" cap="none" dirty="0" err="1" smtClean="0">
                <a:solidFill>
                  <a:srgbClr val="0070C0"/>
                </a:solidFill>
                <a:latin typeface="Franklin Gothic"/>
                <a:ea typeface="Franklin Gothic"/>
                <a:cs typeface="Franklin Gothic"/>
                <a:sym typeface="Franklin Gothic"/>
              </a:rPr>
              <a:t>socialmente</a:t>
            </a:r>
            <a:r>
              <a:rPr lang="en-US" sz="4000" b="0" i="0" u="none" strike="noStrike" cap="none" dirty="0" smtClean="0">
                <a:solidFill>
                  <a:srgbClr val="0070C0"/>
                </a:solidFill>
                <a:latin typeface="Franklin Gothic"/>
                <a:ea typeface="Franklin Gothic"/>
                <a:cs typeface="Franklin Gothic"/>
                <a:sym typeface="Franklin Gothic"/>
              </a:rPr>
              <a:t> a los </a:t>
            </a:r>
            <a:r>
              <a:rPr lang="en-US" sz="4000" b="0" i="0" u="none" strike="noStrike" cap="none" dirty="0" err="1" smtClean="0">
                <a:solidFill>
                  <a:srgbClr val="0070C0"/>
                </a:solidFill>
                <a:latin typeface="Franklin Gothic"/>
                <a:ea typeface="Franklin Gothic"/>
                <a:cs typeface="Franklin Gothic"/>
                <a:sym typeface="Franklin Gothic"/>
              </a:rPr>
              <a:t>migrantes</a:t>
            </a:r>
            <a:r>
              <a:rPr lang="en-US" sz="4000" b="0" i="0" u="none" strike="noStrike" cap="none" dirty="0" smtClean="0">
                <a:solidFill>
                  <a:srgbClr val="0070C0"/>
                </a:solidFill>
                <a:latin typeface="Franklin Gothic"/>
                <a:ea typeface="Franklin Gothic"/>
                <a:cs typeface="Franklin Gothic"/>
                <a:sym typeface="Franklin Gothic"/>
              </a:rPr>
              <a:t> </a:t>
            </a:r>
            <a:r>
              <a:rPr lang="en-US" sz="4000" b="0" i="0" u="none" strike="noStrike" cap="none" dirty="0">
                <a:solidFill>
                  <a:srgbClr val="0070C0"/>
                </a:solidFill>
                <a:latin typeface="Franklin Gothic"/>
                <a:ea typeface="Franklin Gothic"/>
                <a:cs typeface="Franklin Gothic"/>
                <a:sym typeface="Franklin Gothic"/>
              </a:rPr>
              <a:t>locales, </a:t>
            </a:r>
            <a:r>
              <a:rPr lang="en-US" sz="4000" b="0" i="0" u="none" strike="noStrike" cap="none" dirty="0" err="1">
                <a:solidFill>
                  <a:srgbClr val="0070C0"/>
                </a:solidFill>
                <a:latin typeface="Franklin Gothic"/>
                <a:ea typeface="Franklin Gothic"/>
                <a:cs typeface="Franklin Gothic"/>
                <a:sym typeface="Franklin Gothic"/>
              </a:rPr>
              <a:t>regionales</a:t>
            </a:r>
            <a:r>
              <a:rPr lang="en-US" sz="4000" b="0" i="0" u="none" strike="noStrike" cap="none" dirty="0">
                <a:solidFill>
                  <a:srgbClr val="0070C0"/>
                </a:solidFill>
                <a:latin typeface="Franklin Gothic"/>
                <a:ea typeface="Franklin Gothic"/>
                <a:cs typeface="Franklin Gothic"/>
                <a:sym typeface="Franklin Gothic"/>
              </a:rPr>
              <a:t> e </a:t>
            </a:r>
            <a:r>
              <a:rPr lang="en-US" sz="4000" b="0" i="0" u="none" strike="noStrike" cap="none" dirty="0" err="1" smtClean="0">
                <a:solidFill>
                  <a:srgbClr val="0070C0"/>
                </a:solidFill>
                <a:latin typeface="Franklin Gothic"/>
                <a:ea typeface="Franklin Gothic"/>
                <a:cs typeface="Franklin Gothic"/>
                <a:sym typeface="Franklin Gothic"/>
              </a:rPr>
              <a:t>internacionales</a:t>
            </a:r>
            <a:r>
              <a:rPr lang="en-US" sz="4000" dirty="0" smtClean="0">
                <a:solidFill>
                  <a:srgbClr val="0070C0"/>
                </a:solidFill>
                <a:latin typeface="Franklin Gothic"/>
                <a:ea typeface="Franklin Gothic"/>
                <a:cs typeface="Franklin Gothic"/>
                <a:sym typeface="Franklin Gothic"/>
              </a:rPr>
              <a:t>?</a:t>
            </a:r>
          </a:p>
          <a:p>
            <a:pPr marL="0" marR="0" lvl="0" indent="0" algn="l" rtl="0">
              <a:lnSpc>
                <a:spcPct val="100000"/>
              </a:lnSpc>
              <a:spcBef>
                <a:spcPts val="0"/>
              </a:spcBef>
              <a:spcAft>
                <a:spcPts val="0"/>
              </a:spcAft>
              <a:buClr>
                <a:srgbClr val="0070C0"/>
              </a:buClr>
              <a:buSzPct val="100000"/>
              <a:buFont typeface="Arial"/>
              <a:buChar char="•"/>
            </a:pPr>
            <a:r>
              <a:rPr lang="en-US" sz="4000" dirty="0">
                <a:solidFill>
                  <a:srgbClr val="0070C0"/>
                </a:solidFill>
                <a:latin typeface="Franklin Gothic"/>
                <a:ea typeface="Franklin Gothic"/>
                <a:cs typeface="Franklin Gothic"/>
                <a:sym typeface="Franklin Gothic"/>
              </a:rPr>
              <a:t> </a:t>
            </a:r>
            <a:r>
              <a:rPr lang="en-US" sz="4000" dirty="0" smtClean="0">
                <a:solidFill>
                  <a:srgbClr val="0070C0"/>
                </a:solidFill>
                <a:latin typeface="Franklin Gothic"/>
                <a:ea typeface="Franklin Gothic"/>
                <a:cs typeface="Franklin Gothic"/>
                <a:sym typeface="Franklin Gothic"/>
              </a:rPr>
              <a:t>Que </a:t>
            </a:r>
            <a:r>
              <a:rPr lang="en-US" sz="4000" dirty="0" err="1" smtClean="0">
                <a:solidFill>
                  <a:srgbClr val="0070C0"/>
                </a:solidFill>
                <a:latin typeface="Franklin Gothic"/>
                <a:ea typeface="Franklin Gothic"/>
                <a:cs typeface="Franklin Gothic"/>
                <a:sym typeface="Franklin Gothic"/>
              </a:rPr>
              <a:t>tradiciones</a:t>
            </a:r>
            <a:r>
              <a:rPr lang="en-US" sz="4000" dirty="0" smtClean="0">
                <a:solidFill>
                  <a:srgbClr val="0070C0"/>
                </a:solidFill>
                <a:latin typeface="Franklin Gothic"/>
                <a:ea typeface="Franklin Gothic"/>
                <a:cs typeface="Franklin Gothic"/>
                <a:sym typeface="Franklin Gothic"/>
              </a:rPr>
              <a:t> </a:t>
            </a:r>
            <a:r>
              <a:rPr lang="en-US" sz="4000" dirty="0" err="1" smtClean="0">
                <a:solidFill>
                  <a:srgbClr val="0070C0"/>
                </a:solidFill>
                <a:latin typeface="Franklin Gothic"/>
                <a:ea typeface="Franklin Gothic"/>
                <a:cs typeface="Franklin Gothic"/>
                <a:sym typeface="Franklin Gothic"/>
              </a:rPr>
              <a:t>culturales</a:t>
            </a:r>
            <a:r>
              <a:rPr lang="en-US" sz="4000" dirty="0" smtClean="0">
                <a:solidFill>
                  <a:srgbClr val="0070C0"/>
                </a:solidFill>
                <a:latin typeface="Franklin Gothic"/>
                <a:ea typeface="Franklin Gothic"/>
                <a:cs typeface="Franklin Gothic"/>
                <a:sym typeface="Franklin Gothic"/>
              </a:rPr>
              <a:t> y regionals son </a:t>
            </a:r>
            <a:r>
              <a:rPr lang="en-US" sz="4000" dirty="0" err="1" smtClean="0">
                <a:solidFill>
                  <a:srgbClr val="0070C0"/>
                </a:solidFill>
                <a:latin typeface="Franklin Gothic"/>
                <a:ea typeface="Franklin Gothic"/>
                <a:cs typeface="Franklin Gothic"/>
                <a:sym typeface="Franklin Gothic"/>
              </a:rPr>
              <a:t>importantes</a:t>
            </a:r>
            <a:r>
              <a:rPr lang="en-US" sz="4000" dirty="0" smtClean="0">
                <a:solidFill>
                  <a:srgbClr val="0070C0"/>
                </a:solidFill>
                <a:latin typeface="Franklin Gothic"/>
                <a:ea typeface="Franklin Gothic"/>
                <a:cs typeface="Franklin Gothic"/>
                <a:sym typeface="Franklin Gothic"/>
              </a:rPr>
              <a:t> para </a:t>
            </a:r>
            <a:r>
              <a:rPr lang="en-US" sz="4000" dirty="0" err="1" smtClean="0">
                <a:solidFill>
                  <a:srgbClr val="0070C0"/>
                </a:solidFill>
                <a:latin typeface="Franklin Gothic"/>
                <a:ea typeface="Franklin Gothic"/>
                <a:cs typeface="Franklin Gothic"/>
                <a:sym typeface="Franklin Gothic"/>
              </a:rPr>
              <a:t>nosotros</a:t>
            </a:r>
            <a:r>
              <a:rPr lang="en-US" sz="4000" dirty="0" smtClean="0">
                <a:solidFill>
                  <a:srgbClr val="0070C0"/>
                </a:solidFill>
                <a:latin typeface="Franklin Gothic"/>
                <a:ea typeface="Franklin Gothic"/>
                <a:cs typeface="Franklin Gothic"/>
                <a:sym typeface="Franklin Gothic"/>
              </a:rPr>
              <a:t> y </a:t>
            </a:r>
            <a:r>
              <a:rPr lang="en-US" sz="4000" dirty="0" err="1" smtClean="0">
                <a:solidFill>
                  <a:srgbClr val="0070C0"/>
                </a:solidFill>
                <a:latin typeface="Franklin Gothic"/>
                <a:ea typeface="Franklin Gothic"/>
                <a:cs typeface="Franklin Gothic"/>
                <a:sym typeface="Franklin Gothic"/>
              </a:rPr>
              <a:t>como</a:t>
            </a:r>
            <a:r>
              <a:rPr lang="en-US" sz="4000" dirty="0" smtClean="0">
                <a:solidFill>
                  <a:srgbClr val="0070C0"/>
                </a:solidFill>
                <a:latin typeface="Franklin Gothic"/>
                <a:ea typeface="Franklin Gothic"/>
                <a:cs typeface="Franklin Gothic"/>
                <a:sym typeface="Franklin Gothic"/>
              </a:rPr>
              <a:t> </a:t>
            </a:r>
            <a:r>
              <a:rPr lang="en-US" sz="4000" dirty="0" err="1" smtClean="0">
                <a:solidFill>
                  <a:srgbClr val="0070C0"/>
                </a:solidFill>
                <a:latin typeface="Franklin Gothic"/>
                <a:ea typeface="Franklin Gothic"/>
                <a:cs typeface="Franklin Gothic"/>
                <a:sym typeface="Franklin Gothic"/>
              </a:rPr>
              <a:t>integrarlas</a:t>
            </a:r>
            <a:r>
              <a:rPr lang="en-US" sz="4000" dirty="0" smtClean="0">
                <a:solidFill>
                  <a:srgbClr val="0070C0"/>
                </a:solidFill>
                <a:latin typeface="Franklin Gothic"/>
                <a:ea typeface="Franklin Gothic"/>
                <a:cs typeface="Franklin Gothic"/>
                <a:sym typeface="Franklin Gothic"/>
              </a:rPr>
              <a:t> a los </a:t>
            </a:r>
            <a:r>
              <a:rPr lang="en-US" sz="4000" dirty="0" err="1" smtClean="0">
                <a:solidFill>
                  <a:srgbClr val="0070C0"/>
                </a:solidFill>
                <a:latin typeface="Franklin Gothic"/>
                <a:ea typeface="Franklin Gothic"/>
                <a:cs typeface="Franklin Gothic"/>
                <a:sym typeface="Franklin Gothic"/>
              </a:rPr>
              <a:t>desafios</a:t>
            </a:r>
            <a:r>
              <a:rPr lang="en-US" sz="4000" dirty="0" smtClean="0">
                <a:solidFill>
                  <a:srgbClr val="0070C0"/>
                </a:solidFill>
                <a:latin typeface="Franklin Gothic"/>
                <a:ea typeface="Franklin Gothic"/>
                <a:cs typeface="Franklin Gothic"/>
                <a:sym typeface="Franklin Gothic"/>
              </a:rPr>
              <a:t> que </a:t>
            </a:r>
            <a:r>
              <a:rPr lang="en-US" sz="4000" dirty="0" err="1" smtClean="0">
                <a:solidFill>
                  <a:srgbClr val="0070C0"/>
                </a:solidFill>
                <a:latin typeface="Franklin Gothic"/>
                <a:ea typeface="Franklin Gothic"/>
                <a:cs typeface="Franklin Gothic"/>
                <a:sym typeface="Franklin Gothic"/>
              </a:rPr>
              <a:t>presenta</a:t>
            </a:r>
            <a:r>
              <a:rPr lang="en-US" sz="4000" dirty="0" smtClean="0">
                <a:solidFill>
                  <a:srgbClr val="0070C0"/>
                </a:solidFill>
                <a:latin typeface="Franklin Gothic"/>
                <a:ea typeface="Franklin Gothic"/>
                <a:cs typeface="Franklin Gothic"/>
                <a:sym typeface="Franklin Gothic"/>
              </a:rPr>
              <a:t> la </a:t>
            </a:r>
            <a:r>
              <a:rPr lang="en-US" sz="4000" dirty="0" err="1" smtClean="0">
                <a:solidFill>
                  <a:srgbClr val="0070C0"/>
                </a:solidFill>
                <a:latin typeface="Franklin Gothic"/>
                <a:ea typeface="Franklin Gothic"/>
                <a:cs typeface="Franklin Gothic"/>
                <a:sym typeface="Franklin Gothic"/>
              </a:rPr>
              <a:t>globalizacion</a:t>
            </a:r>
            <a:r>
              <a:rPr lang="en-US" sz="4000" dirty="0" smtClean="0">
                <a:solidFill>
                  <a:srgbClr val="0070C0"/>
                </a:solidFill>
                <a:latin typeface="Franklin Gothic"/>
                <a:ea typeface="Franklin Gothic"/>
                <a:cs typeface="Franklin Gothic"/>
                <a:sym typeface="Franklin Gothic"/>
              </a:rPr>
              <a:t>?</a:t>
            </a:r>
            <a:endParaRPr lang="en-US" sz="4000" b="0" i="0" u="none" strike="noStrike" cap="none" dirty="0">
              <a:solidFill>
                <a:srgbClr val="0070C0"/>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None/>
            </a:pPr>
            <a:endParaRPr sz="4000" b="0" i="0" u="none" dirty="0">
              <a:solidFill>
                <a:srgbClr val="0070C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82224913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Shape 134"/>
          <p:cNvSpPr txBox="1">
            <a:spLocks noGrp="1"/>
          </p:cNvSpPr>
          <p:nvPr>
            <p:ph type="title"/>
          </p:nvPr>
        </p:nvSpPr>
        <p:spPr>
          <a:xfrm>
            <a:off x="1119187" y="1428750"/>
            <a:ext cx="21947187" cy="3836986"/>
          </a:xfrm>
          <a:prstGeom prst="rect">
            <a:avLst/>
          </a:prstGeom>
          <a:noFill/>
          <a:ln>
            <a:noFill/>
          </a:ln>
        </p:spPr>
        <p:txBody>
          <a:bodyPr lIns="217725" tIns="108850" rIns="217725" bIns="108850" anchor="ctr" anchorCtr="0">
            <a:noAutofit/>
          </a:bodyPr>
          <a:lstStyle/>
          <a:p>
            <a:pPr marL="0" marR="0" lvl="0" indent="0" algn="ctr" rtl="0">
              <a:lnSpc>
                <a:spcPct val="100000"/>
              </a:lnSpc>
              <a:spcBef>
                <a:spcPts val="0"/>
              </a:spcBef>
              <a:spcAft>
                <a:spcPts val="0"/>
              </a:spcAft>
              <a:buClr>
                <a:srgbClr val="0070C0"/>
              </a:buClr>
              <a:buSzPct val="25000"/>
              <a:buFont typeface="Franklin Gothic"/>
              <a:buNone/>
            </a:pPr>
            <a:r>
              <a:rPr lang="en-US" sz="4800" b="1" i="0" u="none" strike="noStrike" cap="none" dirty="0" smtClean="0">
                <a:solidFill>
                  <a:srgbClr val="0070C0"/>
                </a:solidFill>
                <a:latin typeface="Franklin Gothic"/>
                <a:ea typeface="Franklin Gothic"/>
                <a:cs typeface="Franklin Gothic"/>
                <a:sym typeface="Franklin Gothic"/>
              </a:rPr>
              <a:t/>
            </a:r>
            <a:br>
              <a:rPr lang="en-US" sz="4800" b="1" i="0" u="none" strike="noStrike" cap="none" dirty="0" smtClean="0">
                <a:solidFill>
                  <a:srgbClr val="0070C0"/>
                </a:solidFill>
                <a:latin typeface="Franklin Gothic"/>
                <a:ea typeface="Franklin Gothic"/>
                <a:cs typeface="Franklin Gothic"/>
                <a:sym typeface="Franklin Gothic"/>
              </a:rPr>
            </a:b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r>
              <a:rPr lang="en-US" sz="4800" b="1" i="0" u="none" strike="noStrike" cap="none" dirty="0" smtClean="0">
                <a:solidFill>
                  <a:srgbClr val="0070C0"/>
                </a:solidFill>
                <a:latin typeface="Franklin Gothic"/>
                <a:ea typeface="Franklin Gothic"/>
                <a:cs typeface="Franklin Gothic"/>
                <a:sym typeface="Franklin Gothic"/>
              </a:rPr>
              <a:t>¿</a:t>
            </a:r>
            <a:r>
              <a:rPr lang="en-US" sz="4800" b="1" i="0" u="none" strike="noStrike" cap="none" dirty="0" err="1">
                <a:solidFill>
                  <a:srgbClr val="0070C0"/>
                </a:solidFill>
                <a:latin typeface="Franklin Gothic"/>
                <a:ea typeface="Franklin Gothic"/>
                <a:cs typeface="Franklin Gothic"/>
                <a:sym typeface="Franklin Gothic"/>
              </a:rPr>
              <a:t>Cómo</a:t>
            </a:r>
            <a:r>
              <a:rPr lang="en-US" sz="4800" b="1" i="0" u="none" strike="noStrike" cap="none" dirty="0">
                <a:solidFill>
                  <a:srgbClr val="0070C0"/>
                </a:solidFill>
                <a:latin typeface="Franklin Gothic"/>
                <a:ea typeface="Franklin Gothic"/>
                <a:cs typeface="Franklin Gothic"/>
                <a:sym typeface="Franklin Gothic"/>
              </a:rPr>
              <a:t> </a:t>
            </a:r>
            <a:r>
              <a:rPr lang="en-US" sz="4800" b="1" i="0" u="none" strike="noStrike" cap="none" dirty="0" err="1">
                <a:solidFill>
                  <a:srgbClr val="0070C0"/>
                </a:solidFill>
                <a:latin typeface="Franklin Gothic"/>
                <a:ea typeface="Franklin Gothic"/>
                <a:cs typeface="Franklin Gothic"/>
                <a:sym typeface="Franklin Gothic"/>
              </a:rPr>
              <a:t>pueden</a:t>
            </a:r>
            <a:r>
              <a:rPr lang="en-US" sz="4800" b="1" i="0" u="none" strike="noStrike" cap="none" dirty="0">
                <a:solidFill>
                  <a:srgbClr val="0070C0"/>
                </a:solidFill>
                <a:latin typeface="Franklin Gothic"/>
                <a:ea typeface="Franklin Gothic"/>
                <a:cs typeface="Franklin Gothic"/>
                <a:sym typeface="Franklin Gothic"/>
              </a:rPr>
              <a:t> </a:t>
            </a:r>
            <a:r>
              <a:rPr lang="en-US" sz="4800" b="1" i="0" u="none" strike="noStrike" cap="none" dirty="0" err="1">
                <a:solidFill>
                  <a:srgbClr val="0070C0"/>
                </a:solidFill>
                <a:latin typeface="Franklin Gothic"/>
                <a:ea typeface="Franklin Gothic"/>
                <a:cs typeface="Franklin Gothic"/>
                <a:sym typeface="Franklin Gothic"/>
              </a:rPr>
              <a:t>asegurar</a:t>
            </a:r>
            <a:r>
              <a:rPr lang="en-US" sz="4800" b="1" i="0" u="none" strike="noStrike" cap="none" dirty="0">
                <a:solidFill>
                  <a:srgbClr val="0070C0"/>
                </a:solidFill>
                <a:latin typeface="Franklin Gothic"/>
                <a:ea typeface="Franklin Gothic"/>
                <a:cs typeface="Franklin Gothic"/>
                <a:sym typeface="Franklin Gothic"/>
              </a:rPr>
              <a:t> los </a:t>
            </a:r>
            <a:r>
              <a:rPr lang="en-US" sz="4800" b="1" i="0" u="none" strike="noStrike" cap="none" dirty="0" err="1">
                <a:solidFill>
                  <a:srgbClr val="0070C0"/>
                </a:solidFill>
                <a:latin typeface="Franklin Gothic"/>
                <a:ea typeface="Franklin Gothic"/>
                <a:cs typeface="Franklin Gothic"/>
                <a:sym typeface="Franklin Gothic"/>
              </a:rPr>
              <a:t>líderes</a:t>
            </a:r>
            <a:r>
              <a:rPr lang="en-US" sz="4800" b="1" i="0" u="none" strike="noStrike" cap="none" dirty="0">
                <a:solidFill>
                  <a:srgbClr val="0070C0"/>
                </a:solidFill>
                <a:latin typeface="Franklin Gothic"/>
                <a:ea typeface="Franklin Gothic"/>
                <a:cs typeface="Franklin Gothic"/>
                <a:sym typeface="Franklin Gothic"/>
              </a:rPr>
              <a:t> </a:t>
            </a:r>
            <a:r>
              <a:rPr lang="en-US" sz="4800" b="1" i="0" u="none" strike="noStrike" cap="none" dirty="0" err="1">
                <a:solidFill>
                  <a:srgbClr val="0070C0"/>
                </a:solidFill>
                <a:latin typeface="Franklin Gothic"/>
                <a:ea typeface="Franklin Gothic"/>
                <a:cs typeface="Franklin Gothic"/>
                <a:sym typeface="Franklin Gothic"/>
              </a:rPr>
              <a:t>políticos</a:t>
            </a:r>
            <a:r>
              <a:rPr lang="en-US" sz="4800" b="1" i="0" u="none" strike="noStrike" cap="none" dirty="0">
                <a:solidFill>
                  <a:srgbClr val="0070C0"/>
                </a:solidFill>
                <a:latin typeface="Franklin Gothic"/>
                <a:ea typeface="Franklin Gothic"/>
                <a:cs typeface="Franklin Gothic"/>
                <a:sym typeface="Franklin Gothic"/>
              </a:rPr>
              <a:t> del G20 en el </a:t>
            </a:r>
            <a:r>
              <a:rPr lang="en-US" sz="4800" b="1" i="0" u="none" strike="noStrike" cap="none" dirty="0" err="1">
                <a:solidFill>
                  <a:srgbClr val="0070C0"/>
                </a:solidFill>
                <a:latin typeface="Franklin Gothic"/>
                <a:ea typeface="Franklin Gothic"/>
                <a:cs typeface="Franklin Gothic"/>
                <a:sym typeface="Franklin Gothic"/>
              </a:rPr>
              <a:t>beneficio</a:t>
            </a:r>
            <a:r>
              <a:rPr lang="en-US" sz="4800" b="1" i="0" u="none" strike="noStrike" cap="none" dirty="0">
                <a:solidFill>
                  <a:srgbClr val="0070C0"/>
                </a:solidFill>
                <a:latin typeface="Franklin Gothic"/>
                <a:ea typeface="Franklin Gothic"/>
                <a:cs typeface="Franklin Gothic"/>
                <a:sym typeface="Franklin Gothic"/>
              </a:rPr>
              <a:t> global se </a:t>
            </a:r>
            <a:r>
              <a:rPr lang="en-US" sz="4800" b="1" i="0" u="none" strike="noStrike" cap="none" dirty="0" err="1">
                <a:solidFill>
                  <a:srgbClr val="0070C0"/>
                </a:solidFill>
                <a:latin typeface="Franklin Gothic"/>
                <a:ea typeface="Franklin Gothic"/>
                <a:cs typeface="Franklin Gothic"/>
                <a:sym typeface="Franklin Gothic"/>
              </a:rPr>
              <a:t>expanda</a:t>
            </a:r>
            <a:r>
              <a:rPr lang="en-US" sz="4800" b="1" i="0" u="none" strike="noStrike" cap="none" dirty="0">
                <a:solidFill>
                  <a:srgbClr val="0070C0"/>
                </a:solidFill>
                <a:latin typeface="Franklin Gothic"/>
                <a:ea typeface="Franklin Gothic"/>
                <a:cs typeface="Franklin Gothic"/>
                <a:sym typeface="Franklin Gothic"/>
              </a:rPr>
              <a:t> a </a:t>
            </a:r>
            <a:r>
              <a:rPr lang="en-US" sz="4800" b="1" i="0" u="none" strike="noStrike" cap="none" dirty="0" err="1">
                <a:solidFill>
                  <a:srgbClr val="0070C0"/>
                </a:solidFill>
                <a:latin typeface="Franklin Gothic"/>
                <a:ea typeface="Franklin Gothic"/>
                <a:cs typeface="Franklin Gothic"/>
                <a:sym typeface="Franklin Gothic"/>
              </a:rPr>
              <a:t>todos</a:t>
            </a:r>
            <a:r>
              <a:rPr lang="en-US" sz="4800" b="1" i="0" u="none" strike="noStrike" cap="none" dirty="0">
                <a:solidFill>
                  <a:srgbClr val="0070C0"/>
                </a:solidFill>
                <a:latin typeface="Franklin Gothic"/>
                <a:ea typeface="Franklin Gothic"/>
                <a:cs typeface="Franklin Gothic"/>
                <a:sym typeface="Franklin Gothic"/>
              </a:rPr>
              <a:t> los </a:t>
            </a:r>
            <a:r>
              <a:rPr lang="en-US" sz="4800" b="1" i="0" u="none" strike="noStrike" cap="none" dirty="0" err="1">
                <a:solidFill>
                  <a:srgbClr val="0070C0"/>
                </a:solidFill>
                <a:latin typeface="Franklin Gothic"/>
                <a:ea typeface="Franklin Gothic"/>
                <a:cs typeface="Franklin Gothic"/>
                <a:sym typeface="Franklin Gothic"/>
              </a:rPr>
              <a:t>sectores</a:t>
            </a:r>
            <a:r>
              <a:rPr lang="en-US" sz="4800" b="1" i="0" u="none" strike="noStrike" cap="none" dirty="0">
                <a:solidFill>
                  <a:srgbClr val="0070C0"/>
                </a:solidFill>
                <a:latin typeface="Franklin Gothic"/>
                <a:ea typeface="Franklin Gothic"/>
                <a:cs typeface="Franklin Gothic"/>
                <a:sym typeface="Franklin Gothic"/>
              </a:rPr>
              <a:t> de la </a:t>
            </a:r>
            <a:r>
              <a:rPr lang="en-US" sz="4800" b="1" i="0" u="none" strike="noStrike" cap="none" dirty="0" err="1">
                <a:solidFill>
                  <a:srgbClr val="0070C0"/>
                </a:solidFill>
                <a:latin typeface="Franklin Gothic"/>
                <a:ea typeface="Franklin Gothic"/>
                <a:cs typeface="Franklin Gothic"/>
                <a:sym typeface="Franklin Gothic"/>
              </a:rPr>
              <a:t>sociedad</a:t>
            </a:r>
            <a:r>
              <a:rPr lang="en-US" sz="4800" b="1" i="0" u="none" strike="noStrike" cap="none" dirty="0">
                <a:solidFill>
                  <a:srgbClr val="0070C0"/>
                </a:solidFill>
                <a:latin typeface="Franklin Gothic"/>
                <a:ea typeface="Franklin Gothic"/>
                <a:cs typeface="Franklin Gothic"/>
                <a:sym typeface="Franklin Gothic"/>
              </a:rPr>
              <a:t>? </a:t>
            </a:r>
          </a:p>
        </p:txBody>
      </p:sp>
      <p:sp>
        <p:nvSpPr>
          <p:cNvPr id="135" name="Shape 135"/>
          <p:cNvSpPr txBox="1"/>
          <p:nvPr/>
        </p:nvSpPr>
        <p:spPr>
          <a:xfrm>
            <a:off x="1334218" y="5000625"/>
            <a:ext cx="21074210" cy="678739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Shape 136"/>
          <p:cNvSpPr txBox="1"/>
          <p:nvPr/>
        </p:nvSpPr>
        <p:spPr>
          <a:xfrm>
            <a:off x="3763110" y="5153025"/>
            <a:ext cx="16941063" cy="349171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7" name="Shape 137"/>
          <p:cNvSpPr txBox="1"/>
          <p:nvPr/>
        </p:nvSpPr>
        <p:spPr>
          <a:xfrm>
            <a:off x="2191474" y="4358465"/>
            <a:ext cx="20359830" cy="7429552"/>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0070C0"/>
              </a:buClr>
              <a:buSzPct val="60000"/>
              <a:buFont typeface="Arial" pitchFamily="34" charset="0"/>
              <a:buChar char="•"/>
            </a:pPr>
            <a:r>
              <a:rPr lang="en-US" sz="4000" b="0" i="0" u="none" dirty="0" smtClean="0">
                <a:solidFill>
                  <a:srgbClr val="0070C0"/>
                </a:solidFill>
                <a:latin typeface="Franklin Gothic"/>
                <a:ea typeface="Franklin Gothic"/>
                <a:cs typeface="Franklin Gothic"/>
                <a:sym typeface="Franklin Gothic"/>
              </a:rPr>
              <a:t>¿</a:t>
            </a:r>
            <a:r>
              <a:rPr lang="en-US" sz="4000" b="0" i="0" u="none" dirty="0" err="1">
                <a:solidFill>
                  <a:srgbClr val="0070C0"/>
                </a:solidFill>
                <a:latin typeface="Franklin Gothic"/>
                <a:ea typeface="Franklin Gothic"/>
                <a:cs typeface="Franklin Gothic"/>
                <a:sym typeface="Franklin Gothic"/>
              </a:rPr>
              <a:t>Cómo</a:t>
            </a:r>
            <a:r>
              <a:rPr lang="en-US" sz="4000" b="0" i="0" u="none" dirty="0">
                <a:solidFill>
                  <a:srgbClr val="0070C0"/>
                </a:solidFill>
                <a:latin typeface="Franklin Gothic"/>
                <a:ea typeface="Franklin Gothic"/>
                <a:cs typeface="Franklin Gothic"/>
                <a:sym typeface="Franklin Gothic"/>
              </a:rPr>
              <a:t> </a:t>
            </a:r>
            <a:r>
              <a:rPr lang="en-US" sz="4000" b="0" i="0" u="none" dirty="0" err="1">
                <a:solidFill>
                  <a:srgbClr val="0070C0"/>
                </a:solidFill>
                <a:latin typeface="Franklin Gothic"/>
                <a:ea typeface="Franklin Gothic"/>
                <a:cs typeface="Franklin Gothic"/>
                <a:sym typeface="Franklin Gothic"/>
              </a:rPr>
              <a:t>generamos</a:t>
            </a:r>
            <a:r>
              <a:rPr lang="en-US" sz="4000" b="0" i="0" u="none" dirty="0">
                <a:solidFill>
                  <a:srgbClr val="0070C0"/>
                </a:solidFill>
                <a:latin typeface="Franklin Gothic"/>
                <a:ea typeface="Franklin Gothic"/>
                <a:cs typeface="Franklin Gothic"/>
                <a:sym typeface="Franklin Gothic"/>
              </a:rPr>
              <a:t> un </a:t>
            </a:r>
            <a:r>
              <a:rPr lang="en-US" sz="4000" b="0" i="0" u="none" dirty="0" err="1">
                <a:solidFill>
                  <a:srgbClr val="0070C0"/>
                </a:solidFill>
                <a:latin typeface="Franklin Gothic"/>
                <a:ea typeface="Franklin Gothic"/>
                <a:cs typeface="Franklin Gothic"/>
                <a:sym typeface="Franklin Gothic"/>
              </a:rPr>
              <a:t>marco</a:t>
            </a:r>
            <a:r>
              <a:rPr lang="en-US" sz="4000" b="0" i="0" u="none" dirty="0">
                <a:solidFill>
                  <a:srgbClr val="0070C0"/>
                </a:solidFill>
                <a:latin typeface="Franklin Gothic"/>
                <a:ea typeface="Franklin Gothic"/>
                <a:cs typeface="Franklin Gothic"/>
                <a:sym typeface="Franklin Gothic"/>
              </a:rPr>
              <a:t> global que </a:t>
            </a:r>
            <a:r>
              <a:rPr lang="en-US" sz="4000" b="0" i="0" u="none" dirty="0" err="1">
                <a:solidFill>
                  <a:srgbClr val="0070C0"/>
                </a:solidFill>
                <a:latin typeface="Franklin Gothic"/>
                <a:ea typeface="Franklin Gothic"/>
                <a:cs typeface="Franklin Gothic"/>
                <a:sym typeface="Franklin Gothic"/>
              </a:rPr>
              <a:t>asegure</a:t>
            </a:r>
            <a:r>
              <a:rPr lang="en-US" sz="4000" b="0" i="0" u="none" dirty="0">
                <a:solidFill>
                  <a:srgbClr val="0070C0"/>
                </a:solidFill>
                <a:latin typeface="Franklin Gothic"/>
                <a:ea typeface="Franklin Gothic"/>
                <a:cs typeface="Franklin Gothic"/>
                <a:sym typeface="Franklin Gothic"/>
              </a:rPr>
              <a:t> que los </a:t>
            </a:r>
            <a:r>
              <a:rPr lang="en-US" sz="4000" b="0" i="0" u="none" dirty="0" err="1">
                <a:solidFill>
                  <a:srgbClr val="0070C0"/>
                </a:solidFill>
                <a:latin typeface="Franklin Gothic"/>
                <a:ea typeface="Franklin Gothic"/>
                <a:cs typeface="Franklin Gothic"/>
                <a:sym typeface="Franklin Gothic"/>
              </a:rPr>
              <a:t>beneficios</a:t>
            </a:r>
            <a:r>
              <a:rPr lang="en-US" sz="4000" b="0" i="0" u="none" dirty="0">
                <a:solidFill>
                  <a:srgbClr val="0070C0"/>
                </a:solidFill>
                <a:latin typeface="Franklin Gothic"/>
                <a:ea typeface="Franklin Gothic"/>
                <a:cs typeface="Franklin Gothic"/>
                <a:sym typeface="Franklin Gothic"/>
              </a:rPr>
              <a:t> del </a:t>
            </a:r>
            <a:r>
              <a:rPr lang="en-US" sz="4000" b="0" i="0" u="none" dirty="0" err="1">
                <a:solidFill>
                  <a:srgbClr val="0070C0"/>
                </a:solidFill>
                <a:latin typeface="Franklin Gothic"/>
                <a:ea typeface="Franklin Gothic"/>
                <a:cs typeface="Franklin Gothic"/>
                <a:sym typeface="Franklin Gothic"/>
              </a:rPr>
              <a:t>desarrollo</a:t>
            </a:r>
            <a:r>
              <a:rPr lang="en-US" sz="4000" b="0" i="0" u="none" dirty="0">
                <a:solidFill>
                  <a:srgbClr val="0070C0"/>
                </a:solidFill>
                <a:latin typeface="Franklin Gothic"/>
                <a:ea typeface="Franklin Gothic"/>
                <a:cs typeface="Franklin Gothic"/>
                <a:sym typeface="Franklin Gothic"/>
              </a:rPr>
              <a:t> </a:t>
            </a:r>
            <a:r>
              <a:rPr lang="en-US" sz="4000" b="0" i="0" u="none" dirty="0" err="1">
                <a:solidFill>
                  <a:srgbClr val="0070C0"/>
                </a:solidFill>
                <a:latin typeface="Franklin Gothic"/>
                <a:ea typeface="Franklin Gothic"/>
                <a:cs typeface="Franklin Gothic"/>
                <a:sym typeface="Franklin Gothic"/>
              </a:rPr>
              <a:t>sustentable</a:t>
            </a:r>
            <a:r>
              <a:rPr lang="en-US" sz="4000" b="0" i="0" u="none" dirty="0">
                <a:solidFill>
                  <a:srgbClr val="0070C0"/>
                </a:solidFill>
                <a:latin typeface="Franklin Gothic"/>
                <a:ea typeface="Franklin Gothic"/>
                <a:cs typeface="Franklin Gothic"/>
                <a:sym typeface="Franklin Gothic"/>
              </a:rPr>
              <a:t> </a:t>
            </a:r>
            <a:r>
              <a:rPr lang="en-US" sz="4000" b="0" i="0" u="none" dirty="0" err="1">
                <a:solidFill>
                  <a:srgbClr val="0070C0"/>
                </a:solidFill>
                <a:latin typeface="Franklin Gothic"/>
                <a:ea typeface="Franklin Gothic"/>
                <a:cs typeface="Franklin Gothic"/>
                <a:sym typeface="Franklin Gothic"/>
              </a:rPr>
              <a:t>lleguen</a:t>
            </a:r>
            <a:r>
              <a:rPr lang="en-US" sz="4000" b="0" i="0" u="none" dirty="0">
                <a:solidFill>
                  <a:srgbClr val="0070C0"/>
                </a:solidFill>
                <a:latin typeface="Franklin Gothic"/>
                <a:ea typeface="Franklin Gothic"/>
                <a:cs typeface="Franklin Gothic"/>
                <a:sym typeface="Franklin Gothic"/>
              </a:rPr>
              <a:t> a </a:t>
            </a:r>
            <a:r>
              <a:rPr lang="en-US" sz="4000" b="0" i="0" u="none" dirty="0" err="1">
                <a:solidFill>
                  <a:srgbClr val="0070C0"/>
                </a:solidFill>
                <a:latin typeface="Franklin Gothic"/>
                <a:ea typeface="Franklin Gothic"/>
                <a:cs typeface="Franklin Gothic"/>
                <a:sym typeface="Franklin Gothic"/>
              </a:rPr>
              <a:t>todos</a:t>
            </a:r>
            <a:r>
              <a:rPr lang="en-US" sz="4000" b="0" i="0" u="none" dirty="0">
                <a:solidFill>
                  <a:srgbClr val="0070C0"/>
                </a:solidFill>
                <a:latin typeface="Franklin Gothic"/>
                <a:ea typeface="Franklin Gothic"/>
                <a:cs typeface="Franklin Gothic"/>
                <a:sym typeface="Franklin Gothic"/>
              </a:rPr>
              <a:t>?</a:t>
            </a:r>
          </a:p>
          <a:p>
            <a:pPr marL="0" marR="0" lvl="0" indent="0" rtl="0">
              <a:lnSpc>
                <a:spcPct val="100000"/>
              </a:lnSpc>
              <a:spcBef>
                <a:spcPts val="0"/>
              </a:spcBef>
              <a:spcAft>
                <a:spcPts val="0"/>
              </a:spcAft>
              <a:buClr>
                <a:srgbClr val="0070C0"/>
              </a:buClr>
              <a:buSzPct val="60000"/>
              <a:buFont typeface="Arial" pitchFamily="34" charset="0"/>
              <a:buChar char="•"/>
            </a:pPr>
            <a:r>
              <a:rPr lang="en-US" sz="4000" b="0" i="0" u="none" dirty="0" smtClean="0">
                <a:solidFill>
                  <a:srgbClr val="0070C0"/>
                </a:solidFill>
                <a:latin typeface="Franklin Gothic"/>
                <a:ea typeface="Franklin Gothic"/>
                <a:cs typeface="Franklin Gothic"/>
                <a:sym typeface="Franklin Gothic"/>
              </a:rPr>
              <a:t>¿</a:t>
            </a:r>
            <a:r>
              <a:rPr lang="en-US" sz="4000" b="0" i="0" u="none" dirty="0" err="1">
                <a:solidFill>
                  <a:srgbClr val="0070C0"/>
                </a:solidFill>
                <a:latin typeface="Franklin Gothic"/>
                <a:ea typeface="Franklin Gothic"/>
                <a:cs typeface="Franklin Gothic"/>
                <a:sym typeface="Franklin Gothic"/>
              </a:rPr>
              <a:t>Cómo</a:t>
            </a:r>
            <a:r>
              <a:rPr lang="en-US" sz="4000" b="0" i="0" u="none" dirty="0">
                <a:solidFill>
                  <a:srgbClr val="0070C0"/>
                </a:solidFill>
                <a:latin typeface="Franklin Gothic"/>
                <a:ea typeface="Franklin Gothic"/>
                <a:cs typeface="Franklin Gothic"/>
                <a:sym typeface="Franklin Gothic"/>
              </a:rPr>
              <a:t> </a:t>
            </a:r>
            <a:r>
              <a:rPr lang="en-US" sz="4000" b="0" i="0" u="none" dirty="0" err="1">
                <a:solidFill>
                  <a:srgbClr val="0070C0"/>
                </a:solidFill>
                <a:latin typeface="Franklin Gothic"/>
                <a:ea typeface="Franklin Gothic"/>
                <a:cs typeface="Franklin Gothic"/>
                <a:sym typeface="Franklin Gothic"/>
              </a:rPr>
              <a:t>puede</a:t>
            </a:r>
            <a:r>
              <a:rPr lang="en-US" sz="4000" b="0" i="0" u="none" dirty="0">
                <a:solidFill>
                  <a:srgbClr val="0070C0"/>
                </a:solidFill>
                <a:latin typeface="Franklin Gothic"/>
                <a:ea typeface="Franklin Gothic"/>
                <a:cs typeface="Franklin Gothic"/>
                <a:sym typeface="Franklin Gothic"/>
              </a:rPr>
              <a:t>  la </a:t>
            </a:r>
            <a:r>
              <a:rPr lang="en-US" sz="4000" b="0" i="0" u="none" dirty="0" err="1">
                <a:solidFill>
                  <a:srgbClr val="0070C0"/>
                </a:solidFill>
                <a:latin typeface="Franklin Gothic"/>
                <a:ea typeface="Franklin Gothic"/>
                <a:cs typeface="Franklin Gothic"/>
                <a:sym typeface="Franklin Gothic"/>
              </a:rPr>
              <a:t>cooperación</a:t>
            </a:r>
            <a:r>
              <a:rPr lang="en-US" sz="4000" b="0" i="0" u="none" dirty="0">
                <a:solidFill>
                  <a:srgbClr val="0070C0"/>
                </a:solidFill>
                <a:latin typeface="Franklin Gothic"/>
                <a:ea typeface="Franklin Gothic"/>
                <a:cs typeface="Franklin Gothic"/>
                <a:sym typeface="Franklin Gothic"/>
              </a:rPr>
              <a:t> </a:t>
            </a:r>
            <a:r>
              <a:rPr lang="en-US" sz="4000" b="0" i="0" u="none" dirty="0" err="1">
                <a:solidFill>
                  <a:srgbClr val="0070C0"/>
                </a:solidFill>
                <a:latin typeface="Franklin Gothic"/>
                <a:ea typeface="Franklin Gothic"/>
                <a:cs typeface="Franklin Gothic"/>
                <a:sym typeface="Franklin Gothic"/>
              </a:rPr>
              <a:t>internacional</a:t>
            </a:r>
            <a:r>
              <a:rPr lang="en-US" sz="4000" b="0" i="0" u="none" dirty="0">
                <a:solidFill>
                  <a:srgbClr val="0070C0"/>
                </a:solidFill>
                <a:latin typeface="Franklin Gothic"/>
                <a:ea typeface="Franklin Gothic"/>
                <a:cs typeface="Franklin Gothic"/>
                <a:sym typeface="Franklin Gothic"/>
              </a:rPr>
              <a:t> </a:t>
            </a:r>
            <a:r>
              <a:rPr lang="en-US" sz="4000" b="0" i="0" u="none" dirty="0" smtClean="0">
                <a:solidFill>
                  <a:srgbClr val="0070C0"/>
                </a:solidFill>
                <a:latin typeface="Franklin Gothic"/>
                <a:ea typeface="Franklin Gothic"/>
                <a:cs typeface="Franklin Gothic"/>
                <a:sym typeface="Franklin Gothic"/>
              </a:rPr>
              <a:t>en el </a:t>
            </a:r>
            <a:r>
              <a:rPr lang="en-US" sz="4000" b="0" i="0" u="none" dirty="0" err="1">
                <a:solidFill>
                  <a:srgbClr val="0070C0"/>
                </a:solidFill>
                <a:latin typeface="Franklin Gothic"/>
                <a:ea typeface="Franklin Gothic"/>
                <a:cs typeface="Franklin Gothic"/>
                <a:sym typeface="Franklin Gothic"/>
              </a:rPr>
              <a:t>marco</a:t>
            </a:r>
            <a:r>
              <a:rPr lang="en-US" sz="4000" b="0" i="0" u="none" dirty="0">
                <a:solidFill>
                  <a:srgbClr val="0070C0"/>
                </a:solidFill>
                <a:latin typeface="Franklin Gothic"/>
                <a:ea typeface="Franklin Gothic"/>
                <a:cs typeface="Franklin Gothic"/>
                <a:sym typeface="Franklin Gothic"/>
              </a:rPr>
              <a:t> del G20 </a:t>
            </a:r>
            <a:r>
              <a:rPr lang="en-US" sz="4000" b="0" i="0" u="none" dirty="0" err="1">
                <a:solidFill>
                  <a:srgbClr val="0070C0"/>
                </a:solidFill>
                <a:latin typeface="Franklin Gothic"/>
                <a:ea typeface="Franklin Gothic"/>
                <a:cs typeface="Franklin Gothic"/>
                <a:sym typeface="Franklin Gothic"/>
              </a:rPr>
              <a:t>contribuir</a:t>
            </a:r>
            <a:r>
              <a:rPr lang="en-US" sz="4000" b="0" i="0" u="none" dirty="0">
                <a:solidFill>
                  <a:srgbClr val="0070C0"/>
                </a:solidFill>
                <a:latin typeface="Franklin Gothic"/>
                <a:ea typeface="Franklin Gothic"/>
                <a:cs typeface="Franklin Gothic"/>
                <a:sym typeface="Franklin Gothic"/>
              </a:rPr>
              <a:t> </a:t>
            </a:r>
            <a:r>
              <a:rPr lang="en-US" sz="4000" b="0" i="0" u="none" dirty="0" smtClean="0">
                <a:solidFill>
                  <a:srgbClr val="0070C0"/>
                </a:solidFill>
                <a:latin typeface="Franklin Gothic"/>
                <a:ea typeface="Franklin Gothic"/>
                <a:cs typeface="Franklin Gothic"/>
                <a:sym typeface="Franklin Gothic"/>
              </a:rPr>
              <a:t>con </a:t>
            </a:r>
            <a:r>
              <a:rPr lang="en-US" sz="4000" b="0" i="0" u="none" dirty="0" err="1" smtClean="0">
                <a:solidFill>
                  <a:srgbClr val="0070C0"/>
                </a:solidFill>
                <a:latin typeface="Franklin Gothic"/>
                <a:ea typeface="Franklin Gothic"/>
                <a:cs typeface="Franklin Gothic"/>
                <a:sym typeface="Franklin Gothic"/>
              </a:rPr>
              <a:t>estos</a:t>
            </a:r>
            <a:r>
              <a:rPr lang="en-US" sz="4000" b="0" i="0" u="none" dirty="0" smtClean="0">
                <a:solidFill>
                  <a:srgbClr val="0070C0"/>
                </a:solidFill>
                <a:latin typeface="Franklin Gothic"/>
                <a:ea typeface="Franklin Gothic"/>
                <a:cs typeface="Franklin Gothic"/>
                <a:sym typeface="Franklin Gothic"/>
              </a:rPr>
              <a:t> </a:t>
            </a:r>
            <a:r>
              <a:rPr lang="en-US" sz="4000" b="0" i="0" u="none" dirty="0" err="1">
                <a:solidFill>
                  <a:srgbClr val="0070C0"/>
                </a:solidFill>
                <a:latin typeface="Franklin Gothic"/>
                <a:ea typeface="Franklin Gothic"/>
                <a:cs typeface="Franklin Gothic"/>
                <a:sym typeface="Franklin Gothic"/>
              </a:rPr>
              <a:t>principios</a:t>
            </a:r>
            <a:r>
              <a:rPr lang="en-US" sz="4000" b="0" i="0" u="none" dirty="0">
                <a:solidFill>
                  <a:srgbClr val="0070C0"/>
                </a:solidFill>
                <a:latin typeface="Franklin Gothic"/>
                <a:ea typeface="Franklin Gothic"/>
                <a:cs typeface="Franklin Gothic"/>
                <a:sym typeface="Franklin Gothic"/>
              </a:rPr>
              <a:t>?</a:t>
            </a:r>
          </a:p>
          <a:p>
            <a:pPr marL="0" marR="0" lvl="0" indent="0" algn="l" rtl="0">
              <a:lnSpc>
                <a:spcPct val="100000"/>
              </a:lnSpc>
              <a:spcBef>
                <a:spcPts val="0"/>
              </a:spcBef>
              <a:spcAft>
                <a:spcPts val="0"/>
              </a:spcAft>
              <a:buNone/>
            </a:pPr>
            <a:endParaRPr sz="4000" b="0" i="0" u="none" dirty="0">
              <a:solidFill>
                <a:srgbClr val="0070C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312573045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599506" y="361139"/>
            <a:ext cx="15019594" cy="923330"/>
          </a:xfrm>
          <a:prstGeom prst="rect">
            <a:avLst/>
          </a:prstGeom>
          <a:noFill/>
          <a:ln w="9525">
            <a:noFill/>
            <a:miter lim="800000"/>
            <a:headEnd/>
            <a:tailEnd/>
          </a:ln>
        </p:spPr>
        <p:txBody>
          <a:bodyPr wrap="square">
            <a:spAutoFit/>
          </a:bodyPr>
          <a:lstStyle/>
          <a:p>
            <a:r>
              <a:rPr lang="es-ES" sz="5400" b="1" i="1" dirty="0">
                <a:solidFill>
                  <a:srgbClr val="3399FF"/>
                </a:solidFill>
                <a:latin typeface="Arial" charset="0"/>
              </a:rPr>
              <a:t>Pautas para el trabajo en </a:t>
            </a:r>
            <a:r>
              <a:rPr lang="es-ES" sz="5400" b="1" i="1" dirty="0" smtClean="0">
                <a:solidFill>
                  <a:srgbClr val="3399FF"/>
                </a:solidFill>
                <a:latin typeface="Arial" charset="0"/>
              </a:rPr>
              <a:t>equipo</a:t>
            </a:r>
            <a:endParaRPr lang="es-ES" sz="5400" b="1" i="1" dirty="0">
              <a:solidFill>
                <a:srgbClr val="3399FF"/>
              </a:solidFill>
              <a:latin typeface="Arial" charset="0"/>
            </a:endParaRPr>
          </a:p>
        </p:txBody>
      </p:sp>
      <p:sp>
        <p:nvSpPr>
          <p:cNvPr id="2" name="Elipse 1"/>
          <p:cNvSpPr/>
          <p:nvPr/>
        </p:nvSpPr>
        <p:spPr bwMode="auto">
          <a:xfrm>
            <a:off x="960190" y="4626546"/>
            <a:ext cx="4751837" cy="220009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Pregunta </a:t>
            </a:r>
            <a:r>
              <a:rPr lang="es-AR" sz="4800" dirty="0" err="1" smtClean="0">
                <a:solidFill>
                  <a:schemeClr val="tx1"/>
                </a:solidFill>
                <a:latin typeface="Times New Roman" pitchFamily="18" charset="0"/>
              </a:rPr>
              <a:t>Guia</a:t>
            </a:r>
            <a:endParaRPr lang="en-US" sz="4800" dirty="0">
              <a:solidFill>
                <a:schemeClr val="tx1"/>
              </a:solidFill>
              <a:latin typeface="Times New Roman" pitchFamily="18" charset="0"/>
            </a:endParaRPr>
          </a:p>
        </p:txBody>
      </p:sp>
      <p:sp>
        <p:nvSpPr>
          <p:cNvPr id="18" name="Elipse 17"/>
          <p:cNvSpPr/>
          <p:nvPr/>
        </p:nvSpPr>
        <p:spPr bwMode="auto">
          <a:xfrm>
            <a:off x="6584234" y="2583707"/>
            <a:ext cx="6184622" cy="134598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Desafío 1</a:t>
            </a:r>
            <a:endParaRPr lang="en-US" sz="4800" dirty="0">
              <a:solidFill>
                <a:schemeClr val="tx1"/>
              </a:solidFill>
              <a:latin typeface="Times New Roman" pitchFamily="18" charset="0"/>
            </a:endParaRPr>
          </a:p>
        </p:txBody>
      </p:sp>
      <p:sp>
        <p:nvSpPr>
          <p:cNvPr id="28" name="Elipse 27"/>
          <p:cNvSpPr/>
          <p:nvPr/>
        </p:nvSpPr>
        <p:spPr bwMode="auto">
          <a:xfrm>
            <a:off x="15619100" y="2682330"/>
            <a:ext cx="7374894" cy="1041779"/>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Recomendación 1</a:t>
            </a:r>
            <a:endParaRPr lang="en-US" sz="4800" dirty="0">
              <a:solidFill>
                <a:schemeClr val="tx1"/>
              </a:solidFill>
              <a:latin typeface="Times New Roman" pitchFamily="18" charset="0"/>
            </a:endParaRPr>
          </a:p>
        </p:txBody>
      </p:sp>
      <p:cxnSp>
        <p:nvCxnSpPr>
          <p:cNvPr id="17" name="Conector recto de flecha 16"/>
          <p:cNvCxnSpPr>
            <a:stCxn id="2" idx="6"/>
          </p:cNvCxnSpPr>
          <p:nvPr/>
        </p:nvCxnSpPr>
        <p:spPr bwMode="auto">
          <a:xfrm flipV="1">
            <a:off x="5712027" y="3486034"/>
            <a:ext cx="795251" cy="219760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 name="Conector recto de flecha 34"/>
          <p:cNvCxnSpPr>
            <a:stCxn id="2" idx="6"/>
          </p:cNvCxnSpPr>
          <p:nvPr/>
        </p:nvCxnSpPr>
        <p:spPr bwMode="auto">
          <a:xfrm flipV="1">
            <a:off x="5712027" y="5656335"/>
            <a:ext cx="872207" cy="273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7" name="Conector recto de flecha 36"/>
          <p:cNvCxnSpPr>
            <a:stCxn id="2" idx="6"/>
            <a:endCxn id="45" idx="2"/>
          </p:cNvCxnSpPr>
          <p:nvPr/>
        </p:nvCxnSpPr>
        <p:spPr bwMode="auto">
          <a:xfrm>
            <a:off x="5712027" y="5683643"/>
            <a:ext cx="914322" cy="235219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Conector recto de flecha 45"/>
          <p:cNvCxnSpPr>
            <a:stCxn id="18" idx="6"/>
            <a:endCxn id="28" idx="2"/>
          </p:cNvCxnSpPr>
          <p:nvPr/>
        </p:nvCxnSpPr>
        <p:spPr bwMode="auto">
          <a:xfrm flipV="1">
            <a:off x="12768856" y="3203220"/>
            <a:ext cx="2850244" cy="534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3" name="CuadroTexto 52"/>
          <p:cNvSpPr txBox="1"/>
          <p:nvPr/>
        </p:nvSpPr>
        <p:spPr>
          <a:xfrm>
            <a:off x="6864202" y="10190577"/>
            <a:ext cx="10873208" cy="1200329"/>
          </a:xfrm>
          <a:prstGeom prst="rect">
            <a:avLst/>
          </a:prstGeom>
          <a:noFill/>
        </p:spPr>
        <p:txBody>
          <a:bodyPr wrap="square" rtlCol="0">
            <a:spAutoFit/>
          </a:bodyPr>
          <a:lstStyle/>
          <a:p>
            <a:r>
              <a:rPr lang="es-AR" sz="7200" b="1" dirty="0" smtClean="0"/>
              <a:t>Necesidad</a:t>
            </a:r>
            <a:endParaRPr lang="es-AR" sz="7200" b="1" dirty="0"/>
          </a:p>
        </p:txBody>
      </p:sp>
      <p:sp>
        <p:nvSpPr>
          <p:cNvPr id="57" name="CuadroTexto 56"/>
          <p:cNvSpPr txBox="1"/>
          <p:nvPr/>
        </p:nvSpPr>
        <p:spPr>
          <a:xfrm>
            <a:off x="15475083" y="10185038"/>
            <a:ext cx="6997267" cy="2308324"/>
          </a:xfrm>
          <a:prstGeom prst="rect">
            <a:avLst/>
          </a:prstGeom>
          <a:noFill/>
        </p:spPr>
        <p:txBody>
          <a:bodyPr wrap="square" rtlCol="0">
            <a:spAutoFit/>
          </a:bodyPr>
          <a:lstStyle/>
          <a:p>
            <a:r>
              <a:rPr lang="es-AR" sz="7200" b="1" dirty="0" smtClean="0"/>
              <a:t>Acciones</a:t>
            </a:r>
          </a:p>
          <a:p>
            <a:r>
              <a:rPr lang="es-AR" sz="7200" dirty="0" smtClean="0"/>
              <a:t> </a:t>
            </a:r>
            <a:endParaRPr lang="en-US" sz="7200" dirty="0"/>
          </a:p>
        </p:txBody>
      </p:sp>
      <p:sp>
        <p:nvSpPr>
          <p:cNvPr id="54" name="Cerrar llave 53"/>
          <p:cNvSpPr/>
          <p:nvPr/>
        </p:nvSpPr>
        <p:spPr bwMode="auto">
          <a:xfrm rot="5400000">
            <a:off x="15218719" y="7778191"/>
            <a:ext cx="452214" cy="10508646"/>
          </a:xfrm>
          <a:prstGeom prst="rightBrace">
            <a:avLst/>
          </a:prstGeom>
          <a:noFill/>
          <a:ln w="12700" cap="flat" cmpd="sng" algn="ctr">
            <a:no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defTabSz="1828983" eaLnBrk="0" fontAlgn="base" hangingPunct="0">
              <a:spcBef>
                <a:spcPct val="0"/>
              </a:spcBef>
              <a:spcAft>
                <a:spcPct val="0"/>
              </a:spcAft>
            </a:pPr>
            <a:endParaRPr lang="en-US" sz="8800" u="sng">
              <a:solidFill>
                <a:schemeClr val="tx1"/>
              </a:solidFill>
              <a:latin typeface="Times New Roman" pitchFamily="18" charset="0"/>
            </a:endParaRPr>
          </a:p>
        </p:txBody>
      </p:sp>
      <p:sp>
        <p:nvSpPr>
          <p:cNvPr id="43" name="Elipse 42"/>
          <p:cNvSpPr/>
          <p:nvPr/>
        </p:nvSpPr>
        <p:spPr bwMode="auto">
          <a:xfrm>
            <a:off x="6626349" y="5010652"/>
            <a:ext cx="6184622" cy="134598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Desafío 2</a:t>
            </a:r>
            <a:endParaRPr lang="en-US" sz="4800" dirty="0">
              <a:solidFill>
                <a:schemeClr val="tx1"/>
              </a:solidFill>
              <a:latin typeface="Times New Roman" pitchFamily="18" charset="0"/>
            </a:endParaRPr>
          </a:p>
        </p:txBody>
      </p:sp>
      <p:sp>
        <p:nvSpPr>
          <p:cNvPr id="45" name="Elipse 44"/>
          <p:cNvSpPr/>
          <p:nvPr/>
        </p:nvSpPr>
        <p:spPr bwMode="auto">
          <a:xfrm>
            <a:off x="6626349" y="7362850"/>
            <a:ext cx="6184622" cy="134598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Desafío 3</a:t>
            </a:r>
            <a:endParaRPr lang="en-US" sz="4800" dirty="0">
              <a:solidFill>
                <a:schemeClr val="tx1"/>
              </a:solidFill>
              <a:latin typeface="Times New Roman" pitchFamily="18" charset="0"/>
            </a:endParaRPr>
          </a:p>
        </p:txBody>
      </p:sp>
      <p:sp>
        <p:nvSpPr>
          <p:cNvPr id="51" name="Elipse 50"/>
          <p:cNvSpPr/>
          <p:nvPr/>
        </p:nvSpPr>
        <p:spPr bwMode="auto">
          <a:xfrm>
            <a:off x="15691110" y="5096935"/>
            <a:ext cx="7374894" cy="1041779"/>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Recomendación 2</a:t>
            </a:r>
            <a:endParaRPr lang="en-US" sz="4800" dirty="0">
              <a:solidFill>
                <a:schemeClr val="tx1"/>
              </a:solidFill>
              <a:latin typeface="Times New Roman" pitchFamily="18" charset="0"/>
            </a:endParaRPr>
          </a:p>
        </p:txBody>
      </p:sp>
      <p:cxnSp>
        <p:nvCxnSpPr>
          <p:cNvPr id="55" name="Conector recto de flecha 54"/>
          <p:cNvCxnSpPr>
            <a:endCxn id="51" idx="2"/>
          </p:cNvCxnSpPr>
          <p:nvPr/>
        </p:nvCxnSpPr>
        <p:spPr bwMode="auto">
          <a:xfrm flipV="1">
            <a:off x="12840866" y="5617825"/>
            <a:ext cx="2850244" cy="534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9" name="Elipse 58"/>
          <p:cNvSpPr/>
          <p:nvPr/>
        </p:nvSpPr>
        <p:spPr bwMode="auto">
          <a:xfrm>
            <a:off x="15771500" y="7401191"/>
            <a:ext cx="7374894" cy="1041779"/>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s-AR" sz="4800" dirty="0" smtClean="0">
                <a:solidFill>
                  <a:schemeClr val="tx1"/>
                </a:solidFill>
                <a:latin typeface="Times New Roman" pitchFamily="18" charset="0"/>
              </a:rPr>
              <a:t>Recomendación 3</a:t>
            </a:r>
            <a:endParaRPr lang="en-US" sz="4800" dirty="0">
              <a:solidFill>
                <a:schemeClr val="tx1"/>
              </a:solidFill>
              <a:latin typeface="Times New Roman" pitchFamily="18" charset="0"/>
            </a:endParaRPr>
          </a:p>
        </p:txBody>
      </p:sp>
      <p:cxnSp>
        <p:nvCxnSpPr>
          <p:cNvPr id="60" name="Conector recto de flecha 59"/>
          <p:cNvCxnSpPr>
            <a:endCxn id="59" idx="2"/>
          </p:cNvCxnSpPr>
          <p:nvPr/>
        </p:nvCxnSpPr>
        <p:spPr bwMode="auto">
          <a:xfrm flipV="1">
            <a:off x="12921256" y="7922081"/>
            <a:ext cx="2850244" cy="534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aphicFrame>
        <p:nvGraphicFramePr>
          <p:cNvPr id="19" name="Object 6"/>
          <p:cNvGraphicFramePr>
            <a:graphicFrameLocks noChangeAspect="1"/>
          </p:cNvGraphicFramePr>
          <p:nvPr>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48132" name="CorelPhotoPaint.Image.9" r:id="rId4" imgW="1892571" imgH="2217143" progId="CorelPhotoPaint.Image.9">
                  <p:embed/>
                </p:oleObj>
              </mc:Choice>
              <mc:Fallback>
                <p:oleObj name="CorelPhotoPaint.Image.9" r:id="rId4" imgW="1892571" imgH="2217143" progId="CorelPhotoPaint.Image.9">
                  <p:embed/>
                  <p:pic>
                    <p:nvPicPr>
                      <p:cNvPr id="1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99811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3"/>
          <p:cNvSpPr txBox="1">
            <a:spLocks noChangeArrowheads="1"/>
          </p:cNvSpPr>
          <p:nvPr/>
        </p:nvSpPr>
        <p:spPr bwMode="auto">
          <a:xfrm>
            <a:off x="1021934" y="2826346"/>
            <a:ext cx="22439064" cy="8217634"/>
          </a:xfrm>
          <a:prstGeom prst="rect">
            <a:avLst/>
          </a:prstGeom>
          <a:noFill/>
          <a:ln w="9525">
            <a:noFill/>
            <a:miter lim="800000"/>
            <a:headEnd/>
            <a:tailEnd/>
          </a:ln>
        </p:spPr>
        <p:txBody>
          <a:bodyPr wrap="square">
            <a:spAutoFit/>
          </a:bodyPr>
          <a:lstStyle/>
          <a:p>
            <a:pPr marL="914491" indent="-914491"/>
            <a:r>
              <a:rPr lang="es-ES" sz="4400" i="1" dirty="0">
                <a:solidFill>
                  <a:srgbClr val="3399FF"/>
                </a:solidFill>
                <a:latin typeface="Arial" charset="0"/>
              </a:rPr>
              <a:t>Pensar </a:t>
            </a:r>
            <a:r>
              <a:rPr lang="es-ES" sz="4400" i="1" dirty="0" smtClean="0">
                <a:solidFill>
                  <a:srgbClr val="3399FF"/>
                </a:solidFill>
                <a:latin typeface="Arial" charset="0"/>
              </a:rPr>
              <a:t>– Escribir Desafío</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Escucharse – Listado de </a:t>
            </a:r>
            <a:r>
              <a:rPr lang="es-ES" sz="4400" i="1" dirty="0" smtClean="0">
                <a:solidFill>
                  <a:srgbClr val="3399FF"/>
                </a:solidFill>
                <a:latin typeface="Arial" charset="0"/>
              </a:rPr>
              <a:t>desafíos SIN OPINAR. </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Cooperar – Relacionar </a:t>
            </a:r>
            <a:r>
              <a:rPr lang="es-ES" sz="4400" i="1" dirty="0" smtClean="0">
                <a:solidFill>
                  <a:srgbClr val="3399FF"/>
                </a:solidFill>
                <a:latin typeface="Arial" charset="0"/>
              </a:rPr>
              <a:t>desafíos similares </a:t>
            </a:r>
            <a:r>
              <a:rPr lang="es-ES" sz="4400" i="1" dirty="0">
                <a:solidFill>
                  <a:srgbClr val="3399FF"/>
                </a:solidFill>
                <a:latin typeface="Arial" charset="0"/>
              </a:rPr>
              <a:t>e integrar</a:t>
            </a: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Sintetizar – </a:t>
            </a:r>
            <a:r>
              <a:rPr lang="es-ES" sz="4400" i="1" dirty="0" smtClean="0">
                <a:solidFill>
                  <a:srgbClr val="3399FF"/>
                </a:solidFill>
                <a:latin typeface="Arial" charset="0"/>
              </a:rPr>
              <a:t>Listado final de </a:t>
            </a:r>
            <a:r>
              <a:rPr lang="es-ES" sz="4400" i="1" dirty="0">
                <a:solidFill>
                  <a:srgbClr val="3399FF"/>
                </a:solidFill>
                <a:latin typeface="Arial" charset="0"/>
              </a:rPr>
              <a:t>desafíos </a:t>
            </a: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Pensar – Elegir personalmente un </a:t>
            </a:r>
            <a:r>
              <a:rPr lang="es-ES" sz="4400" i="1" dirty="0" smtClean="0">
                <a:solidFill>
                  <a:srgbClr val="3399FF"/>
                </a:solidFill>
                <a:latin typeface="Arial" charset="0"/>
              </a:rPr>
              <a:t>desafío</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Decidir – </a:t>
            </a:r>
            <a:r>
              <a:rPr lang="es-ES" sz="4400" i="1" dirty="0" smtClean="0">
                <a:solidFill>
                  <a:srgbClr val="3399FF"/>
                </a:solidFill>
                <a:latin typeface="Arial" charset="0"/>
              </a:rPr>
              <a:t>votar desafíos a tratar</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p:txBody>
      </p:sp>
      <p:sp>
        <p:nvSpPr>
          <p:cNvPr id="134149" name="Rectangle 4"/>
          <p:cNvSpPr>
            <a:spLocks noChangeArrowheads="1"/>
          </p:cNvSpPr>
          <p:nvPr/>
        </p:nvSpPr>
        <p:spPr bwMode="auto">
          <a:xfrm>
            <a:off x="1031554" y="450082"/>
            <a:ext cx="20036254" cy="1754326"/>
          </a:xfrm>
          <a:prstGeom prst="rect">
            <a:avLst/>
          </a:prstGeom>
          <a:noFill/>
          <a:ln w="9525">
            <a:noFill/>
            <a:miter lim="800000"/>
            <a:headEnd/>
            <a:tailEnd/>
          </a:ln>
        </p:spPr>
        <p:txBody>
          <a:bodyPr wrap="none">
            <a:spAutoFit/>
          </a:bodyPr>
          <a:lstStyle/>
          <a:p>
            <a:r>
              <a:rPr lang="es-ES" sz="5400" b="1" i="1" dirty="0">
                <a:solidFill>
                  <a:srgbClr val="3399FF"/>
                </a:solidFill>
                <a:latin typeface="Arial" charset="0"/>
              </a:rPr>
              <a:t>Pautas para el trabajo en equipo</a:t>
            </a:r>
          </a:p>
          <a:p>
            <a:r>
              <a:rPr lang="es-ES" sz="5400" b="1" i="1" dirty="0" smtClean="0">
                <a:solidFill>
                  <a:srgbClr val="3399FF"/>
                </a:solidFill>
                <a:latin typeface="Arial" charset="0"/>
              </a:rPr>
              <a:t>PROCESO PARA LA ELECCION DE DESAFIOS (45 Minutos) </a:t>
            </a:r>
            <a:endParaRPr lang="es-ES" sz="5400" b="1" i="1" dirty="0">
              <a:solidFill>
                <a:srgbClr val="3399FF"/>
              </a:solidFill>
              <a:latin typeface="Arial" charset="0"/>
            </a:endParaRPr>
          </a:p>
        </p:txBody>
      </p:sp>
      <p:graphicFrame>
        <p:nvGraphicFramePr>
          <p:cNvPr id="4" name="Object 6"/>
          <p:cNvGraphicFramePr>
            <a:graphicFrameLocks noChangeAspect="1"/>
          </p:cNvGraphicFramePr>
          <p:nvPr>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49156" name="CorelPhotoPaint.Image.9" r:id="rId4" imgW="1892571" imgH="2217143" progId="CorelPhotoPaint.Image.9">
                  <p:embed/>
                </p:oleObj>
              </mc:Choice>
              <mc:Fallback>
                <p:oleObj name="CorelPhotoPaint.Image.9" r:id="rId4" imgW="1892571" imgH="2217143" progId="CorelPhotoPaint.Image.9">
                  <p:embed/>
                  <p:pic>
                    <p:nvPicPr>
                      <p:cNvPr id="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90618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3"/>
          <p:cNvSpPr txBox="1">
            <a:spLocks noChangeArrowheads="1"/>
          </p:cNvSpPr>
          <p:nvPr/>
        </p:nvSpPr>
        <p:spPr bwMode="auto">
          <a:xfrm>
            <a:off x="527498" y="2898354"/>
            <a:ext cx="22439064" cy="10248960"/>
          </a:xfrm>
          <a:prstGeom prst="rect">
            <a:avLst/>
          </a:prstGeom>
          <a:noFill/>
          <a:ln w="9525">
            <a:noFill/>
            <a:miter lim="800000"/>
            <a:headEnd/>
            <a:tailEnd/>
          </a:ln>
        </p:spPr>
        <p:txBody>
          <a:bodyPr wrap="square">
            <a:spAutoFit/>
          </a:bodyPr>
          <a:lstStyle/>
          <a:p>
            <a:pPr marL="914491" indent="-914491"/>
            <a:r>
              <a:rPr lang="es-ES" sz="4400" i="1" dirty="0">
                <a:solidFill>
                  <a:srgbClr val="3399FF"/>
                </a:solidFill>
                <a:latin typeface="Arial" charset="0"/>
              </a:rPr>
              <a:t>Pensar </a:t>
            </a:r>
            <a:r>
              <a:rPr lang="es-ES" sz="4400" i="1" dirty="0" smtClean="0">
                <a:solidFill>
                  <a:srgbClr val="3399FF"/>
                </a:solidFill>
                <a:latin typeface="Arial" charset="0"/>
              </a:rPr>
              <a:t>– Escribir Recomendación para solucionar o mejorar el Desafío</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Escucharse – Listado de </a:t>
            </a:r>
            <a:r>
              <a:rPr lang="es-ES" sz="4400" i="1" dirty="0" smtClean="0">
                <a:solidFill>
                  <a:srgbClr val="3399FF"/>
                </a:solidFill>
                <a:latin typeface="Arial" charset="0"/>
              </a:rPr>
              <a:t>Recomendaciones SIN OPINAR. </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Cooperar – Relacionar </a:t>
            </a:r>
            <a:r>
              <a:rPr lang="es-ES" sz="4400" i="1" dirty="0" smtClean="0">
                <a:solidFill>
                  <a:srgbClr val="3399FF"/>
                </a:solidFill>
                <a:latin typeface="Arial" charset="0"/>
              </a:rPr>
              <a:t>recomendaciones similares </a:t>
            </a:r>
            <a:r>
              <a:rPr lang="es-ES" sz="4400" i="1" dirty="0">
                <a:solidFill>
                  <a:srgbClr val="3399FF"/>
                </a:solidFill>
                <a:latin typeface="Arial" charset="0"/>
              </a:rPr>
              <a:t>e integrar</a:t>
            </a: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Sintetizar – </a:t>
            </a:r>
            <a:r>
              <a:rPr lang="es-ES" sz="4400" i="1" dirty="0" smtClean="0">
                <a:solidFill>
                  <a:srgbClr val="3399FF"/>
                </a:solidFill>
                <a:latin typeface="Arial" charset="0"/>
              </a:rPr>
              <a:t>Listado final de recomendaciones </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Pensar – Elegir personalmente </a:t>
            </a:r>
            <a:r>
              <a:rPr lang="es-ES" sz="4400" i="1" dirty="0" smtClean="0">
                <a:solidFill>
                  <a:srgbClr val="3399FF"/>
                </a:solidFill>
                <a:latin typeface="Arial" charset="0"/>
              </a:rPr>
              <a:t>una recomendación</a:t>
            </a:r>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a:p>
            <a:pPr marL="914491" indent="-914491"/>
            <a:r>
              <a:rPr lang="es-ES" sz="4400" i="1" dirty="0">
                <a:solidFill>
                  <a:srgbClr val="3399FF"/>
                </a:solidFill>
                <a:latin typeface="Arial" charset="0"/>
              </a:rPr>
              <a:t>Decidir – </a:t>
            </a:r>
            <a:r>
              <a:rPr lang="es-ES" sz="4400" i="1" dirty="0" smtClean="0">
                <a:solidFill>
                  <a:srgbClr val="3399FF"/>
                </a:solidFill>
                <a:latin typeface="Arial" charset="0"/>
              </a:rPr>
              <a:t>votar recomendación a sugerir </a:t>
            </a:r>
          </a:p>
          <a:p>
            <a:pPr marL="914491" indent="-914491"/>
            <a:endParaRPr lang="es-ES" sz="4400" i="1" dirty="0">
              <a:solidFill>
                <a:srgbClr val="3399FF"/>
              </a:solidFill>
              <a:latin typeface="Arial" charset="0"/>
            </a:endParaRPr>
          </a:p>
          <a:p>
            <a:pPr marL="914491" indent="-914491"/>
            <a:r>
              <a:rPr lang="es-ES" sz="4400" i="1" dirty="0" smtClean="0">
                <a:solidFill>
                  <a:srgbClr val="3399FF"/>
                </a:solidFill>
                <a:latin typeface="Arial" charset="0"/>
              </a:rPr>
              <a:t>Escribir la recomendación </a:t>
            </a:r>
          </a:p>
          <a:p>
            <a:pPr marL="914491" indent="-914491"/>
            <a:endParaRPr lang="es-ES" sz="4400" i="1" dirty="0">
              <a:solidFill>
                <a:srgbClr val="3399FF"/>
              </a:solidFill>
              <a:latin typeface="Arial" charset="0"/>
            </a:endParaRPr>
          </a:p>
          <a:p>
            <a:pPr marL="914491" indent="-914491"/>
            <a:endParaRPr lang="es-ES" sz="4400" i="1" dirty="0">
              <a:solidFill>
                <a:srgbClr val="3399FF"/>
              </a:solidFill>
              <a:latin typeface="Arial" charset="0"/>
            </a:endParaRPr>
          </a:p>
        </p:txBody>
      </p:sp>
      <p:sp>
        <p:nvSpPr>
          <p:cNvPr id="134149" name="Rectangle 4"/>
          <p:cNvSpPr>
            <a:spLocks noChangeArrowheads="1"/>
          </p:cNvSpPr>
          <p:nvPr/>
        </p:nvSpPr>
        <p:spPr bwMode="auto">
          <a:xfrm>
            <a:off x="311474" y="90042"/>
            <a:ext cx="24122680" cy="2585323"/>
          </a:xfrm>
          <a:prstGeom prst="rect">
            <a:avLst/>
          </a:prstGeom>
          <a:noFill/>
          <a:ln w="9525">
            <a:noFill/>
            <a:miter lim="800000"/>
            <a:headEnd/>
            <a:tailEnd/>
          </a:ln>
        </p:spPr>
        <p:txBody>
          <a:bodyPr wrap="square">
            <a:spAutoFit/>
          </a:bodyPr>
          <a:lstStyle/>
          <a:p>
            <a:r>
              <a:rPr lang="es-ES" sz="5400" b="1" i="1" dirty="0">
                <a:solidFill>
                  <a:srgbClr val="3399FF"/>
                </a:solidFill>
                <a:latin typeface="Arial" charset="0"/>
              </a:rPr>
              <a:t>Pautas para el trabajo en equipo</a:t>
            </a:r>
          </a:p>
          <a:p>
            <a:r>
              <a:rPr lang="es-ES" sz="5400" b="1" i="1" dirty="0" smtClean="0">
                <a:solidFill>
                  <a:srgbClr val="3399FF"/>
                </a:solidFill>
                <a:latin typeface="Arial" charset="0"/>
              </a:rPr>
              <a:t>PROCESO PARA LA ELABORACION DE 3 A 5 RECOMENDACIONES</a:t>
            </a:r>
          </a:p>
          <a:p>
            <a:r>
              <a:rPr lang="es-ES" sz="5400" b="1" i="1" dirty="0" smtClean="0">
                <a:solidFill>
                  <a:srgbClr val="3399FF"/>
                </a:solidFill>
                <a:latin typeface="Arial" charset="0"/>
              </a:rPr>
              <a:t>(60 Minutos) </a:t>
            </a:r>
            <a:endParaRPr lang="es-ES" sz="5400" b="1" i="1" dirty="0">
              <a:solidFill>
                <a:srgbClr val="3399FF"/>
              </a:solidFill>
              <a:latin typeface="Arial" charset="0"/>
            </a:endParaRPr>
          </a:p>
        </p:txBody>
      </p:sp>
      <p:graphicFrame>
        <p:nvGraphicFramePr>
          <p:cNvPr id="4" name="Object 6"/>
          <p:cNvGraphicFramePr>
            <a:graphicFrameLocks noChangeAspect="1"/>
          </p:cNvGraphicFramePr>
          <p:nvPr>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50180" name="CorelPhotoPaint.Image.9" r:id="rId4" imgW="1892571" imgH="2217143" progId="CorelPhotoPaint.Image.9">
                  <p:embed/>
                </p:oleObj>
              </mc:Choice>
              <mc:Fallback>
                <p:oleObj name="CorelPhotoPaint.Image.9" r:id="rId4" imgW="1892571" imgH="2217143" progId="CorelPhotoPaint.Image.9">
                  <p:embed/>
                  <p:pic>
                    <p:nvPicPr>
                      <p:cNvPr id="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2986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4" y="450082"/>
            <a:ext cx="5339923" cy="1754326"/>
          </a:xfrm>
          <a:prstGeom prst="rect">
            <a:avLst/>
          </a:prstGeom>
          <a:noFill/>
          <a:ln w="9525">
            <a:noFill/>
            <a:miter lim="800000"/>
            <a:headEnd/>
            <a:tailEnd/>
          </a:ln>
        </p:spPr>
        <p:txBody>
          <a:bodyPr wrap="non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a:t>
            </a:r>
          </a:p>
          <a:p>
            <a:r>
              <a:rPr lang="es-ES" sz="5400" b="1" i="1" dirty="0" smtClean="0">
                <a:solidFill>
                  <a:srgbClr val="3399FF"/>
                </a:solidFill>
                <a:latin typeface="Arial" charset="0"/>
              </a:rPr>
              <a:t>Pregunta Guía: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31554" y="3330402"/>
          <a:ext cx="22250472" cy="457200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a:t>
                      </a:r>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a:t>
                      </a:r>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51204" name="CorelPhotoPaint.Image.9" r:id="rId4" imgW="1892571" imgH="2217143" progId="CorelPhotoPaint.Image.9">
                  <p:embed/>
                </p:oleObj>
              </mc:Choice>
              <mc:Fallback>
                <p:oleObj name="CorelPhotoPaint.Image.9" r:id="rId4" imgW="1892571" imgH="2217143" progId="CorelPhotoPaint.Image.9">
                  <p:embed/>
                  <p:pic>
                    <p:nvPicPr>
                      <p:cNvPr id="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85146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6" name="3 Marcador de fecha"/>
          <p:cNvSpPr>
            <a:spLocks noGrp="1"/>
          </p:cNvSpPr>
          <p:nvPr>
            <p:ph type="dt" sz="quarter" idx="4294967295"/>
          </p:nvPr>
        </p:nvSpPr>
        <p:spPr>
          <a:noFill/>
        </p:spPr>
        <p:txBody>
          <a:bodyPr/>
          <a:lstStyle/>
          <a:p>
            <a:pPr defTabSz="1524152"/>
            <a:fld id="{0B999A24-5FB4-40CD-92EE-3A72788D5CB7}" type="datetime1">
              <a:rPr lang="es-ES_tradnl" smtClean="0"/>
              <a:pPr defTabSz="1524152"/>
              <a:t>11/07/2017</a:t>
            </a:fld>
            <a:endParaRPr lang="es-ES_tradnl" dirty="0" smtClean="0"/>
          </a:p>
        </p:txBody>
      </p:sp>
      <p:sp>
        <p:nvSpPr>
          <p:cNvPr id="873477" name="4 Marcador de pie de página"/>
          <p:cNvSpPr>
            <a:spLocks noGrp="1"/>
          </p:cNvSpPr>
          <p:nvPr>
            <p:ph type="ftr" sz="quarter" idx="4294967295"/>
          </p:nvPr>
        </p:nvSpPr>
        <p:spPr>
          <a:noFill/>
        </p:spPr>
        <p:txBody>
          <a:bodyPr/>
          <a:lstStyle/>
          <a:p>
            <a:pPr defTabSz="1524152"/>
            <a:r>
              <a:rPr lang="es-ES_tradnl" dirty="0" smtClean="0">
                <a:solidFill>
                  <a:schemeClr val="bg1"/>
                </a:solidFill>
              </a:rPr>
              <a:t>IAE -  Hector Rocha</a:t>
            </a:r>
          </a:p>
        </p:txBody>
      </p:sp>
      <p:pic>
        <p:nvPicPr>
          <p:cNvPr id="74843" name="Picture 91" descr="C:\Users\hrocha\Pictures\Iceberg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95"/>
            <a:ext cx="24385588" cy="137312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ChangeArrowheads="1"/>
          </p:cNvSpPr>
          <p:nvPr/>
        </p:nvSpPr>
        <p:spPr bwMode="auto">
          <a:xfrm>
            <a:off x="0" y="-30577"/>
            <a:ext cx="23479352" cy="94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5601" b="1" i="1" dirty="0" smtClean="0">
                <a:solidFill>
                  <a:srgbClr val="3399FF"/>
                </a:solidFill>
              </a:rPr>
              <a:t>Agenda</a:t>
            </a:r>
            <a:endParaRPr lang="en-GB" sz="5601" b="1" i="1" dirty="0">
              <a:solidFill>
                <a:srgbClr val="3399FF"/>
              </a:solidFill>
            </a:endParaRPr>
          </a:p>
        </p:txBody>
      </p:sp>
      <p:sp>
        <p:nvSpPr>
          <p:cNvPr id="28" name="AutoShape 2"/>
          <p:cNvSpPr>
            <a:spLocks noChangeArrowheads="1"/>
          </p:cNvSpPr>
          <p:nvPr/>
        </p:nvSpPr>
        <p:spPr bwMode="auto">
          <a:xfrm>
            <a:off x="13359803" y="151072"/>
            <a:ext cx="4301714"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a:t>De (necesario)</a:t>
            </a:r>
            <a:endParaRPr lang="en-US" sz="4000" dirty="0"/>
          </a:p>
        </p:txBody>
      </p:sp>
      <p:sp>
        <p:nvSpPr>
          <p:cNvPr id="29" name="AutoShape 2"/>
          <p:cNvSpPr>
            <a:spLocks noChangeArrowheads="1"/>
          </p:cNvSpPr>
          <p:nvPr/>
        </p:nvSpPr>
        <p:spPr bwMode="auto">
          <a:xfrm>
            <a:off x="18066333" y="151072"/>
            <a:ext cx="5413018"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A (suficiente</a:t>
            </a:r>
            <a:r>
              <a:rPr lang="es-AR" sz="4000" dirty="0"/>
              <a:t>)</a:t>
            </a:r>
            <a:endParaRPr lang="en-US" sz="4000" dirty="0"/>
          </a:p>
        </p:txBody>
      </p:sp>
      <p:sp>
        <p:nvSpPr>
          <p:cNvPr id="11" name="AutoShape 2"/>
          <p:cNvSpPr>
            <a:spLocks noChangeArrowheads="1"/>
          </p:cNvSpPr>
          <p:nvPr/>
        </p:nvSpPr>
        <p:spPr bwMode="auto">
          <a:xfrm>
            <a:off x="2866899" y="4554934"/>
            <a:ext cx="4033720" cy="3704328"/>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invisible</a:t>
            </a:r>
            <a:endParaRPr lang="en-US" sz="4000" dirty="0"/>
          </a:p>
        </p:txBody>
      </p:sp>
      <p:sp>
        <p:nvSpPr>
          <p:cNvPr id="14" name="AutoShape 2"/>
          <p:cNvSpPr>
            <a:spLocks noChangeArrowheads="1"/>
          </p:cNvSpPr>
          <p:nvPr/>
        </p:nvSpPr>
        <p:spPr bwMode="auto">
          <a:xfrm>
            <a:off x="2903993" y="8579799"/>
            <a:ext cx="3941916" cy="3302603"/>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a:t>
            </a:r>
          </a:p>
          <a:p>
            <a:pPr algn="ctr" eaLnBrk="0" hangingPunct="0"/>
            <a:r>
              <a:rPr lang="es-AR" sz="4000" dirty="0" smtClean="0"/>
              <a:t>importante</a:t>
            </a:r>
            <a:endParaRPr lang="en-US" sz="4000" dirty="0"/>
          </a:p>
        </p:txBody>
      </p:sp>
      <p:sp>
        <p:nvSpPr>
          <p:cNvPr id="19" name="AutoShape 2"/>
          <p:cNvSpPr>
            <a:spLocks noChangeArrowheads="1"/>
          </p:cNvSpPr>
          <p:nvPr/>
        </p:nvSpPr>
        <p:spPr bwMode="auto">
          <a:xfrm>
            <a:off x="2812188" y="1140881"/>
            <a:ext cx="4033720" cy="3281539"/>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smtClean="0"/>
              <a:t>Lo visible</a:t>
            </a:r>
            <a:endParaRPr lang="en-US" sz="4000" dirty="0"/>
          </a:p>
        </p:txBody>
      </p:sp>
      <p:sp>
        <p:nvSpPr>
          <p:cNvPr id="15" name="AutoShape 2"/>
          <p:cNvSpPr>
            <a:spLocks noChangeArrowheads="1"/>
          </p:cNvSpPr>
          <p:nvPr/>
        </p:nvSpPr>
        <p:spPr bwMode="auto">
          <a:xfrm>
            <a:off x="7437963" y="151072"/>
            <a:ext cx="5204784" cy="859344"/>
          </a:xfrm>
          <a:prstGeom prst="roundRect">
            <a:avLst>
              <a:gd name="adj" fmla="val 12495"/>
            </a:avLst>
          </a:prstGeom>
          <a:solidFill>
            <a:schemeClr val="accent1"/>
          </a:solidFill>
          <a:ln w="12700">
            <a:solidFill>
              <a:schemeClr val="tx1"/>
            </a:solidFill>
            <a:round/>
            <a:headEnd/>
            <a:tailEnd/>
          </a:ln>
        </p:spPr>
        <p:txBody>
          <a:bodyPr wrap="none" anchor="ctr"/>
          <a:lstStyle/>
          <a:p>
            <a:pPr algn="ctr" eaLnBrk="0" hangingPunct="0"/>
            <a:r>
              <a:rPr lang="es-AR" sz="4000" dirty="0"/>
              <a:t>Mensaje</a:t>
            </a:r>
            <a:endParaRPr lang="en-US" sz="4000" dirty="0"/>
          </a:p>
        </p:txBody>
      </p:sp>
      <p:sp>
        <p:nvSpPr>
          <p:cNvPr id="2" name="CuadroTexto 1"/>
          <p:cNvSpPr txBox="1"/>
          <p:nvPr/>
        </p:nvSpPr>
        <p:spPr>
          <a:xfrm>
            <a:off x="6845907" y="1475016"/>
            <a:ext cx="5796838" cy="923330"/>
          </a:xfrm>
          <a:prstGeom prst="rect">
            <a:avLst/>
          </a:prstGeom>
          <a:noFill/>
        </p:spPr>
        <p:txBody>
          <a:bodyPr wrap="square" rtlCol="0">
            <a:spAutoFit/>
          </a:bodyPr>
          <a:lstStyle/>
          <a:p>
            <a:pPr algn="ctr"/>
            <a:r>
              <a:rPr lang="en-US" sz="5400" b="1" dirty="0" err="1" smtClean="0">
                <a:solidFill>
                  <a:schemeClr val="bg1"/>
                </a:solidFill>
              </a:rPr>
              <a:t>Eficacia</a:t>
            </a:r>
            <a:r>
              <a:rPr lang="en-US" sz="5400" b="1" dirty="0" smtClean="0">
                <a:solidFill>
                  <a:schemeClr val="bg1"/>
                </a:solidFill>
              </a:rPr>
              <a:t> </a:t>
            </a:r>
            <a:endParaRPr lang="en-US" sz="5400" b="1" dirty="0">
              <a:solidFill>
                <a:schemeClr val="bg1"/>
              </a:solidFill>
            </a:endParaRPr>
          </a:p>
        </p:txBody>
      </p:sp>
      <p:sp>
        <p:nvSpPr>
          <p:cNvPr id="18" name="CuadroTexto 17"/>
          <p:cNvSpPr txBox="1"/>
          <p:nvPr/>
        </p:nvSpPr>
        <p:spPr>
          <a:xfrm>
            <a:off x="7141936" y="5562650"/>
            <a:ext cx="5796838" cy="923330"/>
          </a:xfrm>
          <a:prstGeom prst="rect">
            <a:avLst/>
          </a:prstGeom>
          <a:noFill/>
        </p:spPr>
        <p:txBody>
          <a:bodyPr wrap="square" rtlCol="0">
            <a:spAutoFit/>
          </a:bodyPr>
          <a:lstStyle/>
          <a:p>
            <a:pPr algn="ctr"/>
            <a:r>
              <a:rPr lang="en-US" sz="5400" b="1" dirty="0" err="1" smtClean="0">
                <a:solidFill>
                  <a:srgbClr val="FFFF00"/>
                </a:solidFill>
              </a:rPr>
              <a:t>Capacidades</a:t>
            </a:r>
            <a:endParaRPr lang="en-US" sz="5400" b="1" dirty="0">
              <a:solidFill>
                <a:srgbClr val="FFFF00"/>
              </a:solidFill>
            </a:endParaRPr>
          </a:p>
        </p:txBody>
      </p:sp>
      <p:sp>
        <p:nvSpPr>
          <p:cNvPr id="5" name="Elipse 4"/>
          <p:cNvSpPr/>
          <p:nvPr/>
        </p:nvSpPr>
        <p:spPr bwMode="auto">
          <a:xfrm>
            <a:off x="13041051" y="1727055"/>
            <a:ext cx="4521990" cy="1177475"/>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Reporte</a:t>
            </a:r>
            <a:endParaRPr lang="en-US" sz="4800" dirty="0">
              <a:solidFill>
                <a:schemeClr val="tx1"/>
              </a:solidFill>
              <a:latin typeface="Times New Roman" pitchFamily="18" charset="0"/>
            </a:endParaRPr>
          </a:p>
        </p:txBody>
      </p:sp>
      <p:sp>
        <p:nvSpPr>
          <p:cNvPr id="56" name="CuadroTexto 55"/>
          <p:cNvSpPr txBox="1"/>
          <p:nvPr/>
        </p:nvSpPr>
        <p:spPr>
          <a:xfrm>
            <a:off x="6565867" y="9792374"/>
            <a:ext cx="6084196" cy="923330"/>
          </a:xfrm>
          <a:prstGeom prst="rect">
            <a:avLst/>
          </a:prstGeom>
          <a:noFill/>
        </p:spPr>
        <p:txBody>
          <a:bodyPr wrap="square" rtlCol="0">
            <a:spAutoFit/>
          </a:bodyPr>
          <a:lstStyle/>
          <a:p>
            <a:pPr algn="ctr"/>
            <a:r>
              <a:rPr lang="en-US" sz="5400" b="1" dirty="0" err="1" smtClean="0">
                <a:solidFill>
                  <a:schemeClr val="bg1"/>
                </a:solidFill>
              </a:rPr>
              <a:t>Actitudes</a:t>
            </a:r>
            <a:endParaRPr lang="en-US" sz="5400" b="1" dirty="0">
              <a:solidFill>
                <a:schemeClr val="bg1"/>
              </a:solidFill>
            </a:endParaRPr>
          </a:p>
        </p:txBody>
      </p:sp>
      <p:sp>
        <p:nvSpPr>
          <p:cNvPr id="58" name="Elipse 57"/>
          <p:cNvSpPr/>
          <p:nvPr/>
        </p:nvSpPr>
        <p:spPr bwMode="auto">
          <a:xfrm>
            <a:off x="17874948" y="1747217"/>
            <a:ext cx="5604403" cy="1177475"/>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Implementado</a:t>
            </a:r>
            <a:endParaRPr lang="en-US" sz="4800" dirty="0">
              <a:solidFill>
                <a:schemeClr val="tx1"/>
              </a:solidFill>
              <a:latin typeface="Times New Roman" pitchFamily="18" charset="0"/>
            </a:endParaRPr>
          </a:p>
        </p:txBody>
      </p:sp>
      <p:sp>
        <p:nvSpPr>
          <p:cNvPr id="59" name="Elipse 58"/>
          <p:cNvSpPr/>
          <p:nvPr/>
        </p:nvSpPr>
        <p:spPr bwMode="auto">
          <a:xfrm>
            <a:off x="12984882" y="4770563"/>
            <a:ext cx="4521990" cy="2089202"/>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Proceso</a:t>
            </a:r>
            <a:endParaRPr lang="en-US" sz="4800" dirty="0">
              <a:solidFill>
                <a:schemeClr val="tx1"/>
              </a:solidFill>
              <a:latin typeface="Times New Roman" pitchFamily="18" charset="0"/>
            </a:endParaRPr>
          </a:p>
        </p:txBody>
      </p:sp>
      <p:sp>
        <p:nvSpPr>
          <p:cNvPr id="60" name="Elipse 59"/>
          <p:cNvSpPr/>
          <p:nvPr/>
        </p:nvSpPr>
        <p:spPr bwMode="auto">
          <a:xfrm>
            <a:off x="17818779" y="4554934"/>
            <a:ext cx="5604403" cy="2231851"/>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Habito</a:t>
            </a:r>
            <a:r>
              <a:rPr lang="en-US" sz="4800" dirty="0" smtClean="0">
                <a:solidFill>
                  <a:schemeClr val="tx1"/>
                </a:solidFill>
                <a:latin typeface="Times New Roman" pitchFamily="18" charset="0"/>
              </a:rPr>
              <a:t> de </a:t>
            </a:r>
            <a:r>
              <a:rPr lang="en-US" sz="4800" dirty="0" err="1" smtClean="0">
                <a:solidFill>
                  <a:schemeClr val="tx1"/>
                </a:solidFill>
                <a:latin typeface="Times New Roman" pitchFamily="18" charset="0"/>
              </a:rPr>
              <a:t>Participacion</a:t>
            </a:r>
            <a:endParaRPr lang="en-US" sz="4800" dirty="0">
              <a:solidFill>
                <a:schemeClr val="tx1"/>
              </a:solidFill>
              <a:latin typeface="Times New Roman" pitchFamily="18" charset="0"/>
            </a:endParaRPr>
          </a:p>
        </p:txBody>
      </p:sp>
      <p:sp>
        <p:nvSpPr>
          <p:cNvPr id="61" name="Elipse 60"/>
          <p:cNvSpPr/>
          <p:nvPr/>
        </p:nvSpPr>
        <p:spPr bwMode="auto">
          <a:xfrm>
            <a:off x="12984882" y="9209438"/>
            <a:ext cx="4521990" cy="2089202"/>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Equipo</a:t>
            </a:r>
            <a:endParaRPr lang="en-US" sz="4800" dirty="0" smtClean="0">
              <a:solidFill>
                <a:schemeClr val="tx1"/>
              </a:solidFill>
              <a:latin typeface="Times New Roman" pitchFamily="18" charset="0"/>
            </a:endParaRPr>
          </a:p>
          <a:p>
            <a:pPr algn="ctr" defTabSz="1828983" eaLnBrk="0" fontAlgn="base" hangingPunct="0">
              <a:spcBef>
                <a:spcPct val="0"/>
              </a:spcBef>
              <a:spcAft>
                <a:spcPct val="0"/>
              </a:spcAft>
            </a:pPr>
            <a:r>
              <a:rPr lang="en-US" sz="4800" dirty="0" smtClean="0">
                <a:solidFill>
                  <a:schemeClr val="tx1"/>
                </a:solidFill>
                <a:latin typeface="Times New Roman" pitchFamily="18" charset="0"/>
              </a:rPr>
              <a:t>Mesas</a:t>
            </a:r>
          </a:p>
        </p:txBody>
      </p:sp>
      <p:sp>
        <p:nvSpPr>
          <p:cNvPr id="62" name="Elipse 61"/>
          <p:cNvSpPr/>
          <p:nvPr/>
        </p:nvSpPr>
        <p:spPr bwMode="auto">
          <a:xfrm>
            <a:off x="17818779" y="8993809"/>
            <a:ext cx="5604403" cy="2231851"/>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182901" tIns="91451" rIns="182901" bIns="91451" numCol="1" rtlCol="0" anchor="t" anchorCtr="0" compatLnSpc="1">
            <a:prstTxWarp prst="textNoShape">
              <a:avLst/>
            </a:prstTxWarp>
          </a:bodyPr>
          <a:lstStyle/>
          <a:p>
            <a:pPr algn="ctr" defTabSz="1828983" eaLnBrk="0" fontAlgn="base" hangingPunct="0">
              <a:spcBef>
                <a:spcPct val="0"/>
              </a:spcBef>
              <a:spcAft>
                <a:spcPct val="0"/>
              </a:spcAft>
            </a:pPr>
            <a:r>
              <a:rPr lang="en-US" sz="4800" dirty="0" err="1" smtClean="0">
                <a:solidFill>
                  <a:schemeClr val="tx1"/>
                </a:solidFill>
                <a:latin typeface="Times New Roman" pitchFamily="18" charset="0"/>
              </a:rPr>
              <a:t>Ciudadano</a:t>
            </a:r>
            <a:r>
              <a:rPr lang="en-US" sz="4800" dirty="0" smtClean="0">
                <a:solidFill>
                  <a:schemeClr val="tx1"/>
                </a:solidFill>
                <a:latin typeface="Times New Roman" pitchFamily="18" charset="0"/>
              </a:rPr>
              <a:t> </a:t>
            </a:r>
          </a:p>
          <a:p>
            <a:pPr algn="ctr" defTabSz="1828983" eaLnBrk="0" fontAlgn="base" hangingPunct="0">
              <a:spcBef>
                <a:spcPct val="0"/>
              </a:spcBef>
              <a:spcAft>
                <a:spcPct val="0"/>
              </a:spcAft>
            </a:pPr>
            <a:r>
              <a:rPr lang="en-US" sz="4800" dirty="0" err="1" smtClean="0">
                <a:solidFill>
                  <a:schemeClr val="tx1"/>
                </a:solidFill>
                <a:latin typeface="Times New Roman" pitchFamily="18" charset="0"/>
              </a:rPr>
              <a:t>protagonista</a:t>
            </a:r>
            <a:endParaRPr lang="en-US" sz="4800" dirty="0">
              <a:solidFill>
                <a:schemeClr val="tx1"/>
              </a:solidFill>
              <a:latin typeface="Times New Roman" pitchFamily="18" charset="0"/>
            </a:endParaRPr>
          </a:p>
        </p:txBody>
      </p:sp>
    </p:spTree>
    <p:extLst>
      <p:ext uri="{BB962C8B-B14F-4D97-AF65-F5344CB8AC3E}">
        <p14:creationId xmlns:p14="http://schemas.microsoft.com/office/powerpoint/2010/main" val="29085585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
            <a:ext cx="24385588" cy="13716893"/>
          </a:xfrm>
          <a:prstGeom prst="rect">
            <a:avLst/>
          </a:prstGeom>
        </p:spPr>
      </p:pic>
    </p:spTree>
    <p:extLst>
      <p:ext uri="{BB962C8B-B14F-4D97-AF65-F5344CB8AC3E}">
        <p14:creationId xmlns:p14="http://schemas.microsoft.com/office/powerpoint/2010/main" val="542217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texto 2"/>
          <p:cNvSpPr>
            <a:spLocks noGrp="1"/>
          </p:cNvSpPr>
          <p:nvPr>
            <p:ph type="body" idx="1"/>
          </p:nvPr>
        </p:nvSpPr>
        <p:spPr/>
        <p:txBody>
          <a:bodyPr/>
          <a:lstStyle/>
          <a:p>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 y="0"/>
            <a:ext cx="16729901" cy="12547426"/>
          </a:xfrm>
          <a:prstGeom prst="rect">
            <a:avLst/>
          </a:prstGeom>
        </p:spPr>
      </p:pic>
    </p:spTree>
    <p:extLst>
      <p:ext uri="{BB962C8B-B14F-4D97-AF65-F5344CB8AC3E}">
        <p14:creationId xmlns:p14="http://schemas.microsoft.com/office/powerpoint/2010/main" val="56337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90117" cy="13717588"/>
          </a:xfrm>
          <a:prstGeom prst="rect">
            <a:avLst/>
          </a:prstGeom>
        </p:spPr>
      </p:pic>
    </p:spTree>
    <p:extLst>
      <p:ext uri="{BB962C8B-B14F-4D97-AF65-F5344CB8AC3E}">
        <p14:creationId xmlns:p14="http://schemas.microsoft.com/office/powerpoint/2010/main" val="44765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5" name="Shape 105"/>
          <p:cNvSpPr txBox="1">
            <a:spLocks noGrp="1"/>
          </p:cNvSpPr>
          <p:nvPr>
            <p:ph type="body" idx="1"/>
          </p:nvPr>
        </p:nvSpPr>
        <p:spPr>
          <a:xfrm>
            <a:off x="120577" y="3037236"/>
            <a:ext cx="24385585" cy="8574086"/>
          </a:xfrm>
          <a:prstGeom prst="rect">
            <a:avLst/>
          </a:prstGeom>
          <a:noFill/>
          <a:ln>
            <a:noFill/>
          </a:ln>
        </p:spPr>
        <p:txBody>
          <a:bodyPr lIns="217725" tIns="108850" rIns="217725" bIns="108850" anchor="t" anchorCtr="0">
            <a:noAutofit/>
          </a:bodyPr>
          <a:lstStyle/>
          <a:p>
            <a:pPr marL="1143000" marR="0" lvl="0" indent="-1143000" algn="l" rtl="0">
              <a:lnSpc>
                <a:spcPct val="100000"/>
              </a:lnSpc>
              <a:spcBef>
                <a:spcPts val="1200"/>
              </a:spcBef>
              <a:spcAft>
                <a:spcPts val="0"/>
              </a:spcAft>
              <a:buClr>
                <a:schemeClr val="dk1"/>
              </a:buClr>
              <a:buSzPct val="100000"/>
              <a:buFont typeface="Arial"/>
              <a:buAutoNum type="arabicPeriod"/>
            </a:pPr>
            <a:r>
              <a:rPr lang="en-US" sz="6000" dirty="0" smtClean="0">
                <a:solidFill>
                  <a:schemeClr val="tx1"/>
                </a:solidFill>
                <a:latin typeface="Franklin Gothic"/>
                <a:ea typeface="Franklin Gothic"/>
                <a:cs typeface="Franklin Gothic"/>
                <a:sym typeface="Franklin Gothic"/>
              </a:rPr>
              <a:t>Executive Summary</a:t>
            </a:r>
          </a:p>
          <a:p>
            <a:pPr marL="1143000" marR="0" lvl="0" indent="-1143000" algn="l" rtl="0">
              <a:lnSpc>
                <a:spcPct val="100000"/>
              </a:lnSpc>
              <a:spcBef>
                <a:spcPts val="1200"/>
              </a:spcBef>
              <a:spcAft>
                <a:spcPts val="0"/>
              </a:spcAft>
              <a:buClr>
                <a:schemeClr val="dk1"/>
              </a:buClr>
              <a:buSzPct val="100000"/>
              <a:buFont typeface="Arial"/>
              <a:buAutoNum type="arabicPeriod"/>
            </a:pPr>
            <a:r>
              <a:rPr lang="en-US" sz="6000" dirty="0" smtClean="0">
                <a:solidFill>
                  <a:schemeClr val="tx1"/>
                </a:solidFill>
                <a:latin typeface="Franklin Gothic"/>
                <a:ea typeface="Franklin Gothic"/>
                <a:cs typeface="Franklin Gothic"/>
                <a:sym typeface="Franklin Gothic"/>
              </a:rPr>
              <a:t>Challenges and Recommendations</a:t>
            </a:r>
          </a:p>
          <a:p>
            <a:pPr marL="1143000" marR="0" lvl="0" indent="-1143000" algn="l" rtl="0">
              <a:lnSpc>
                <a:spcPct val="100000"/>
              </a:lnSpc>
              <a:spcBef>
                <a:spcPts val="1200"/>
              </a:spcBef>
              <a:spcAft>
                <a:spcPts val="0"/>
              </a:spcAft>
              <a:buClr>
                <a:schemeClr val="dk1"/>
              </a:buClr>
              <a:buSzPct val="100000"/>
              <a:buFont typeface="Arial"/>
              <a:buAutoNum type="arabicPeriod"/>
            </a:pPr>
            <a:endParaRPr lang="en-US" sz="6000" b="0" i="0" u="none" dirty="0">
              <a:solidFill>
                <a:schemeClr val="tx1"/>
              </a:solidFill>
              <a:latin typeface="Franklin Gothic"/>
              <a:ea typeface="Franklin Gothic"/>
              <a:cs typeface="Franklin Gothic"/>
              <a:sym typeface="Franklin Gothic"/>
            </a:endParaRPr>
          </a:p>
          <a:p>
            <a:pPr marL="0" marR="0" lvl="0" indent="0" algn="l" rtl="0">
              <a:lnSpc>
                <a:spcPct val="100000"/>
              </a:lnSpc>
              <a:spcBef>
                <a:spcPts val="1200"/>
              </a:spcBef>
              <a:spcAft>
                <a:spcPts val="0"/>
              </a:spcAft>
              <a:buClr>
                <a:schemeClr val="dk1"/>
              </a:buClr>
              <a:buSzPct val="100000"/>
              <a:buNone/>
            </a:pPr>
            <a:r>
              <a:rPr lang="en-US" sz="6000" dirty="0" smtClean="0">
                <a:solidFill>
                  <a:schemeClr val="tx1"/>
                </a:solidFill>
                <a:latin typeface="Franklin Gothic"/>
                <a:ea typeface="Franklin Gothic"/>
                <a:cs typeface="Franklin Gothic"/>
                <a:sym typeface="Franklin Gothic"/>
              </a:rPr>
              <a:t>Appendices</a:t>
            </a:r>
          </a:p>
          <a:p>
            <a:pPr marL="0" marR="0" lvl="0" indent="0" algn="l" rtl="0">
              <a:lnSpc>
                <a:spcPct val="100000"/>
              </a:lnSpc>
              <a:spcBef>
                <a:spcPts val="1200"/>
              </a:spcBef>
              <a:spcAft>
                <a:spcPts val="0"/>
              </a:spcAft>
              <a:buClr>
                <a:schemeClr val="dk1"/>
              </a:buClr>
              <a:buSzPct val="100000"/>
              <a:buNone/>
            </a:pPr>
            <a:endParaRPr lang="en-US" sz="6000" b="0" i="0" u="none" dirty="0">
              <a:solidFill>
                <a:schemeClr val="tx1"/>
              </a:solidFill>
              <a:latin typeface="Franklin Gothic"/>
              <a:ea typeface="Franklin Gothic"/>
              <a:cs typeface="Franklin Gothic"/>
              <a:sym typeface="Franklin Gothic"/>
            </a:endParaRPr>
          </a:p>
          <a:p>
            <a:pPr marL="0" marR="0" lvl="0" indent="0" algn="l" rtl="0">
              <a:lnSpc>
                <a:spcPct val="100000"/>
              </a:lnSpc>
              <a:spcBef>
                <a:spcPts val="1200"/>
              </a:spcBef>
              <a:spcAft>
                <a:spcPts val="0"/>
              </a:spcAft>
              <a:buClr>
                <a:schemeClr val="dk1"/>
              </a:buClr>
              <a:buSzPct val="100000"/>
              <a:buNone/>
            </a:pPr>
            <a:r>
              <a:rPr lang="en-US" sz="6000" dirty="0" smtClean="0">
                <a:solidFill>
                  <a:schemeClr val="tx1"/>
                </a:solidFill>
                <a:latin typeface="Franklin Gothic"/>
                <a:ea typeface="Franklin Gothic"/>
                <a:cs typeface="Franklin Gothic"/>
                <a:sym typeface="Franklin Gothic"/>
              </a:rPr>
              <a:t>A. Facilitator and Co-facilitators</a:t>
            </a:r>
          </a:p>
          <a:p>
            <a:pPr marL="0" marR="0" lvl="0" indent="0" algn="l" rtl="0">
              <a:lnSpc>
                <a:spcPct val="100000"/>
              </a:lnSpc>
              <a:spcBef>
                <a:spcPts val="1200"/>
              </a:spcBef>
              <a:spcAft>
                <a:spcPts val="0"/>
              </a:spcAft>
              <a:buClr>
                <a:schemeClr val="dk1"/>
              </a:buClr>
              <a:buSzPct val="100000"/>
              <a:buNone/>
            </a:pPr>
            <a:r>
              <a:rPr lang="en-US" sz="6000" dirty="0" smtClean="0">
                <a:solidFill>
                  <a:schemeClr val="tx1"/>
                </a:solidFill>
                <a:latin typeface="Franklin Gothic"/>
                <a:ea typeface="Franklin Gothic"/>
                <a:cs typeface="Franklin Gothic"/>
                <a:sym typeface="Franklin Gothic"/>
              </a:rPr>
              <a:t>B. List of Participants</a:t>
            </a:r>
          </a:p>
          <a:p>
            <a:pPr marL="0" marR="0" lvl="0" indent="0" algn="l" rtl="0">
              <a:lnSpc>
                <a:spcPct val="100000"/>
              </a:lnSpc>
              <a:spcBef>
                <a:spcPts val="1200"/>
              </a:spcBef>
              <a:spcAft>
                <a:spcPts val="0"/>
              </a:spcAft>
              <a:buClr>
                <a:schemeClr val="dk1"/>
              </a:buClr>
              <a:buSzPct val="100000"/>
              <a:buNone/>
            </a:pPr>
            <a:r>
              <a:rPr lang="en-US" sz="6000" b="0" i="0" u="none" dirty="0" smtClean="0">
                <a:solidFill>
                  <a:schemeClr val="tx1"/>
                </a:solidFill>
                <a:latin typeface="Franklin Gothic"/>
                <a:ea typeface="Franklin Gothic"/>
                <a:cs typeface="Franklin Gothic"/>
                <a:sym typeface="Franklin Gothic"/>
              </a:rPr>
              <a:t>C. Methodology</a:t>
            </a:r>
            <a:endParaRPr sz="6000" b="0" i="0" u="none" dirty="0">
              <a:solidFill>
                <a:schemeClr val="tx1"/>
              </a:solidFill>
              <a:latin typeface="Franklin Gothic"/>
              <a:ea typeface="Franklin Gothic"/>
              <a:cs typeface="Franklin Gothic"/>
              <a:sym typeface="Franklin Gothic"/>
            </a:endParaRPr>
          </a:p>
          <a:p>
            <a:pPr marL="815975" marR="0" lvl="0" indent="-815975" algn="l" rtl="0">
              <a:lnSpc>
                <a:spcPct val="100000"/>
              </a:lnSpc>
              <a:spcBef>
                <a:spcPts val="800"/>
              </a:spcBef>
              <a:spcAft>
                <a:spcPts val="0"/>
              </a:spcAft>
              <a:buClr>
                <a:schemeClr val="dk1"/>
              </a:buClr>
              <a:buSzPct val="100000"/>
              <a:buFont typeface="Arial"/>
              <a:buNone/>
            </a:pPr>
            <a:endParaRPr sz="4000" b="0" i="0" u="none" dirty="0">
              <a:solidFill>
                <a:schemeClr val="tx1"/>
              </a:solidFill>
              <a:latin typeface="Calibri"/>
              <a:ea typeface="Calibri"/>
              <a:cs typeface="Calibri"/>
              <a:sym typeface="Calibri"/>
            </a:endParaRPr>
          </a:p>
          <a:p>
            <a:pPr marL="815975" marR="0" lvl="0" indent="-815975" algn="l" rtl="0">
              <a:lnSpc>
                <a:spcPct val="100000"/>
              </a:lnSpc>
              <a:spcBef>
                <a:spcPts val="880"/>
              </a:spcBef>
              <a:spcAft>
                <a:spcPts val="0"/>
              </a:spcAft>
              <a:buClr>
                <a:schemeClr val="dk1"/>
              </a:buClr>
              <a:buSzPct val="25000"/>
              <a:buFont typeface="Arial"/>
              <a:buNone/>
            </a:pPr>
            <a:endParaRPr sz="4400" b="0" i="0" u="none" dirty="0">
              <a:solidFill>
                <a:schemeClr val="tx1"/>
              </a:solidFill>
              <a:latin typeface="Franklin Gothic"/>
              <a:ea typeface="Franklin Gothic"/>
              <a:cs typeface="Franklin Gothic"/>
              <a:sym typeface="Franklin Gothic"/>
            </a:endParaRPr>
          </a:p>
          <a:p>
            <a:pPr marL="815975" marR="0" lvl="0" indent="-815975" algn="just" rtl="0">
              <a:lnSpc>
                <a:spcPct val="100000"/>
              </a:lnSpc>
              <a:spcBef>
                <a:spcPts val="880"/>
              </a:spcBef>
              <a:spcAft>
                <a:spcPts val="0"/>
              </a:spcAft>
              <a:buClr>
                <a:schemeClr val="dk1"/>
              </a:buClr>
              <a:buSzPct val="100000"/>
              <a:buFont typeface="Arial"/>
              <a:buNone/>
            </a:pPr>
            <a:endParaRPr sz="4400" b="0" i="0" u="none" dirty="0">
              <a:solidFill>
                <a:schemeClr val="tx1"/>
              </a:solidFill>
              <a:latin typeface="Franklin Gothic"/>
              <a:ea typeface="Franklin Gothic"/>
              <a:cs typeface="Franklin Gothic"/>
              <a:sym typeface="Franklin Gothic"/>
            </a:endParaRPr>
          </a:p>
          <a:p>
            <a:pPr marL="815975" marR="0" lvl="0" indent="-815975" algn="just" rtl="0">
              <a:lnSpc>
                <a:spcPct val="100000"/>
              </a:lnSpc>
              <a:spcBef>
                <a:spcPts val="880"/>
              </a:spcBef>
              <a:spcAft>
                <a:spcPts val="0"/>
              </a:spcAft>
              <a:buClr>
                <a:schemeClr val="dk1"/>
              </a:buClr>
              <a:buSzPct val="100000"/>
              <a:buFont typeface="Arial"/>
              <a:buNone/>
            </a:pPr>
            <a:endParaRPr sz="4400" b="0" i="0" u="none" dirty="0">
              <a:solidFill>
                <a:schemeClr val="tx1"/>
              </a:solidFill>
              <a:latin typeface="Franklin Gothic"/>
              <a:ea typeface="Franklin Gothic"/>
              <a:cs typeface="Franklin Gothic"/>
              <a:sym typeface="Franklin Gothic"/>
            </a:endParaRPr>
          </a:p>
          <a:p>
            <a:pPr marL="815975" marR="0" lvl="0" indent="-815975" algn="l" rtl="0">
              <a:spcBef>
                <a:spcPts val="880"/>
              </a:spcBef>
              <a:spcAft>
                <a:spcPts val="0"/>
              </a:spcAft>
              <a:buClr>
                <a:schemeClr val="dk1"/>
              </a:buClr>
              <a:buSzPct val="100000"/>
              <a:buFont typeface="Arial"/>
              <a:buNone/>
            </a:pPr>
            <a:endParaRPr sz="4400" b="0" i="0" u="none" dirty="0">
              <a:solidFill>
                <a:schemeClr val="tx1"/>
              </a:solidFill>
              <a:latin typeface="Franklin Gothic"/>
              <a:ea typeface="Franklin Gothic"/>
              <a:cs typeface="Franklin Gothic"/>
              <a:sym typeface="Franklin Gothic"/>
            </a:endParaRPr>
          </a:p>
        </p:txBody>
      </p:sp>
      <p:sp>
        <p:nvSpPr>
          <p:cNvPr id="104" name="Shape 104"/>
          <p:cNvSpPr txBox="1">
            <a:spLocks noGrp="1"/>
          </p:cNvSpPr>
          <p:nvPr>
            <p:ph type="title"/>
          </p:nvPr>
        </p:nvSpPr>
        <p:spPr>
          <a:xfrm>
            <a:off x="959546" y="776287"/>
            <a:ext cx="21947187" cy="1603375"/>
          </a:xfrm>
          <a:prstGeom prst="rect">
            <a:avLst/>
          </a:prstGeom>
          <a:noFill/>
          <a:ln>
            <a:noFill/>
          </a:ln>
        </p:spPr>
        <p:txBody>
          <a:bodyPr lIns="217725" tIns="108850" rIns="217725" bIns="108850" anchor="ctr" anchorCtr="0">
            <a:noAutofit/>
          </a:bodyPr>
          <a:lstStyle/>
          <a:p>
            <a:pPr marL="0" marR="0" lvl="0" indent="0" rtl="0">
              <a:lnSpc>
                <a:spcPct val="100000"/>
              </a:lnSpc>
              <a:spcBef>
                <a:spcPts val="0"/>
              </a:spcBef>
              <a:spcAft>
                <a:spcPts val="0"/>
              </a:spcAft>
              <a:buClr>
                <a:srgbClr val="0070C0"/>
              </a:buClr>
              <a:buSzPct val="25000"/>
              <a:buFont typeface="Franklin Gothic"/>
              <a:buNone/>
            </a:pPr>
            <a:r>
              <a:rPr lang="en-US" sz="6000" b="0" i="0" u="none" strike="noStrike" cap="none" dirty="0" smtClean="0">
                <a:solidFill>
                  <a:srgbClr val="0070C0"/>
                </a:solidFill>
                <a:latin typeface="Franklin Gothic"/>
                <a:ea typeface="Franklin Gothic"/>
                <a:cs typeface="Franklin Gothic"/>
                <a:sym typeface="Franklin Gothic"/>
              </a:rPr>
              <a:t/>
            </a:r>
            <a:br>
              <a:rPr lang="en-US" sz="6000" b="0" i="0" u="none" strike="noStrike" cap="none" dirty="0" smtClean="0">
                <a:solidFill>
                  <a:srgbClr val="0070C0"/>
                </a:solidFill>
                <a:latin typeface="Franklin Gothic"/>
                <a:ea typeface="Franklin Gothic"/>
                <a:cs typeface="Franklin Gothic"/>
                <a:sym typeface="Franklin Gothic"/>
              </a:rPr>
            </a:br>
            <a:r>
              <a:rPr lang="en-US" sz="6000" b="0" i="0" u="none" strike="noStrike" cap="none" dirty="0" smtClean="0">
                <a:solidFill>
                  <a:srgbClr val="0070C0"/>
                </a:solidFill>
                <a:latin typeface="Franklin Gothic"/>
                <a:ea typeface="Franklin Gothic"/>
                <a:cs typeface="Franklin Gothic"/>
                <a:sym typeface="Franklin Gothic"/>
              </a:rPr>
              <a:t> Content</a:t>
            </a:r>
            <a:endParaRPr lang="en-US" sz="6000" b="0" i="0" u="none" strike="noStrike" cap="none" dirty="0">
              <a:solidFill>
                <a:srgbClr val="0070C0"/>
              </a:solidFill>
              <a:latin typeface="Franklin Gothic"/>
              <a:ea typeface="Franklin Gothic"/>
              <a:cs typeface="Franklin Gothic"/>
              <a:sym typeface="Franklin Gothic"/>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 y="0"/>
            <a:ext cx="18290117" cy="13717588"/>
          </a:xfrm>
          <a:prstGeom prst="rect">
            <a:avLst/>
          </a:prstGeom>
        </p:spPr>
      </p:pic>
    </p:spTree>
    <p:extLst>
      <p:ext uri="{BB962C8B-B14F-4D97-AF65-F5344CB8AC3E}">
        <p14:creationId xmlns:p14="http://schemas.microsoft.com/office/powerpoint/2010/main" val="40296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813" y="90042"/>
            <a:ext cx="18290117" cy="13717588"/>
          </a:xfrm>
          <a:prstGeom prst="rect">
            <a:avLst/>
          </a:prstGeom>
        </p:spPr>
      </p:pic>
    </p:spTree>
    <p:extLst>
      <p:ext uri="{BB962C8B-B14F-4D97-AF65-F5344CB8AC3E}">
        <p14:creationId xmlns:p14="http://schemas.microsoft.com/office/powerpoint/2010/main" val="4020663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87538" y="378074"/>
            <a:ext cx="21947187" cy="10297144"/>
          </a:xfrm>
        </p:spPr>
        <p:txBody>
          <a:bodyPr/>
          <a:lstStyle/>
          <a:p>
            <a:pPr marL="0" indent="0">
              <a:spcBef>
                <a:spcPts val="0"/>
              </a:spcBef>
              <a:buClr>
                <a:srgbClr val="0070C0"/>
              </a:buClr>
              <a:buSzPct val="60000"/>
              <a:buNone/>
            </a:pPr>
            <a:endParaRPr lang="es-AR" sz="6000" b="1" dirty="0" smtClean="0">
              <a:solidFill>
                <a:srgbClr val="0070C0"/>
              </a:solidFill>
              <a:latin typeface="Franklin Gothic"/>
              <a:ea typeface="Franklin Gothic"/>
              <a:cs typeface="Franklin Gothic"/>
              <a:sym typeface="Arial"/>
            </a:endParaRPr>
          </a:p>
          <a:p>
            <a:pPr marL="0" indent="0">
              <a:spcBef>
                <a:spcPts val="0"/>
              </a:spcBef>
              <a:buClr>
                <a:srgbClr val="0070C0"/>
              </a:buClr>
              <a:buSzPct val="60000"/>
              <a:buNone/>
            </a:pPr>
            <a:r>
              <a:rPr lang="es-AR" sz="6000" b="1" dirty="0" err="1" smtClean="0">
                <a:solidFill>
                  <a:srgbClr val="0070C0"/>
                </a:solidFill>
                <a:latin typeface="Franklin Gothic"/>
                <a:ea typeface="Franklin Gothic"/>
                <a:cs typeface="Franklin Gothic"/>
                <a:sym typeface="Arial"/>
              </a:rPr>
              <a:t>Facilitator</a:t>
            </a:r>
            <a:r>
              <a:rPr lang="es-AR" sz="6000" b="1" dirty="0" smtClean="0">
                <a:solidFill>
                  <a:srgbClr val="0070C0"/>
                </a:solidFill>
                <a:latin typeface="Franklin Gothic"/>
                <a:ea typeface="Franklin Gothic"/>
                <a:cs typeface="Franklin Gothic"/>
                <a:sym typeface="Arial"/>
              </a:rPr>
              <a:t>: </a:t>
            </a:r>
          </a:p>
          <a:p>
            <a:pPr marL="0" indent="0">
              <a:spcBef>
                <a:spcPts val="0"/>
              </a:spcBef>
              <a:buClr>
                <a:srgbClr val="0070C0"/>
              </a:buClr>
              <a:buSzPct val="60000"/>
              <a:buNone/>
            </a:pPr>
            <a:r>
              <a:rPr lang="es-ES" sz="4200" dirty="0" smtClean="0">
                <a:solidFill>
                  <a:srgbClr val="0070C0"/>
                </a:solidFill>
                <a:latin typeface="Franklin Gothic"/>
                <a:ea typeface="Franklin Gothic"/>
                <a:cs typeface="Franklin Gothic"/>
                <a:sym typeface="Arial"/>
              </a:rPr>
              <a:t>Dr. Hector Rocha, IAE Business School / Austral </a:t>
            </a:r>
            <a:r>
              <a:rPr lang="es-ES" sz="4200" dirty="0" err="1" smtClean="0">
                <a:solidFill>
                  <a:srgbClr val="0070C0"/>
                </a:solidFill>
                <a:latin typeface="Franklin Gothic"/>
                <a:ea typeface="Franklin Gothic"/>
                <a:cs typeface="Franklin Gothic"/>
                <a:sym typeface="Arial"/>
              </a:rPr>
              <a:t>University</a:t>
            </a:r>
            <a:r>
              <a:rPr lang="es-ES" sz="4200" dirty="0" smtClean="0">
                <a:solidFill>
                  <a:srgbClr val="0070C0"/>
                </a:solidFill>
                <a:latin typeface="Franklin Gothic"/>
                <a:ea typeface="Franklin Gothic"/>
                <a:cs typeface="Franklin Gothic"/>
                <a:sym typeface="Arial"/>
              </a:rPr>
              <a:t> (</a:t>
            </a:r>
            <a:r>
              <a:rPr lang="es-ES" sz="4200" dirty="0" smtClean="0">
                <a:solidFill>
                  <a:srgbClr val="0070C0"/>
                </a:solidFill>
                <a:latin typeface="Franklin Gothic"/>
                <a:ea typeface="Franklin Gothic"/>
                <a:cs typeface="Franklin Gothic"/>
                <a:sym typeface="Arial"/>
                <a:hlinkClick r:id="rId2"/>
              </a:rPr>
              <a:t>www.iae.edu.ar/hrocha</a:t>
            </a:r>
            <a:r>
              <a:rPr lang="es-ES" sz="4200" dirty="0" smtClean="0">
                <a:solidFill>
                  <a:srgbClr val="0070C0"/>
                </a:solidFill>
                <a:latin typeface="Franklin Gothic"/>
                <a:ea typeface="Franklin Gothic"/>
                <a:cs typeface="Franklin Gothic"/>
                <a:sym typeface="Arial"/>
              </a:rPr>
              <a:t>)</a:t>
            </a:r>
          </a:p>
          <a:p>
            <a:pPr marL="0" indent="0">
              <a:spcBef>
                <a:spcPts val="0"/>
              </a:spcBef>
              <a:buClr>
                <a:srgbClr val="0070C0"/>
              </a:buClr>
              <a:buSzPct val="60000"/>
              <a:buNone/>
            </a:pPr>
            <a:endParaRPr lang="es-ES" sz="4200" dirty="0">
              <a:solidFill>
                <a:srgbClr val="0070C0"/>
              </a:solidFill>
              <a:latin typeface="Franklin Gothic"/>
              <a:ea typeface="Franklin Gothic"/>
              <a:cs typeface="Franklin Gothic"/>
              <a:sym typeface="Arial"/>
            </a:endParaRPr>
          </a:p>
          <a:p>
            <a:pPr marL="0" indent="0">
              <a:spcBef>
                <a:spcPts val="0"/>
              </a:spcBef>
              <a:buClr>
                <a:srgbClr val="0070C0"/>
              </a:buClr>
              <a:buSzPct val="60000"/>
              <a:buNone/>
            </a:pPr>
            <a:r>
              <a:rPr lang="es-AR" sz="6000" b="1" dirty="0" smtClean="0">
                <a:solidFill>
                  <a:srgbClr val="0070C0"/>
                </a:solidFill>
                <a:latin typeface="Franklin Gothic"/>
                <a:ea typeface="Franklin Gothic"/>
                <a:cs typeface="Franklin Gothic"/>
                <a:sym typeface="Arial"/>
              </a:rPr>
              <a:t>Co-</a:t>
            </a:r>
            <a:r>
              <a:rPr lang="es-AR" sz="6000" b="1" dirty="0" err="1" smtClean="0">
                <a:solidFill>
                  <a:srgbClr val="0070C0"/>
                </a:solidFill>
                <a:latin typeface="Franklin Gothic"/>
                <a:ea typeface="Franklin Gothic"/>
                <a:cs typeface="Franklin Gothic"/>
                <a:sym typeface="Arial"/>
              </a:rPr>
              <a:t>Facilitators</a:t>
            </a:r>
            <a:r>
              <a:rPr lang="es-AR" sz="6000" b="1" dirty="0" smtClean="0">
                <a:solidFill>
                  <a:srgbClr val="0070C0"/>
                </a:solidFill>
                <a:latin typeface="Franklin Gothic"/>
                <a:ea typeface="Franklin Gothic"/>
                <a:cs typeface="Franklin Gothic"/>
                <a:sym typeface="Arial"/>
              </a:rPr>
              <a:t>:</a:t>
            </a:r>
          </a:p>
          <a:p>
            <a:pPr marL="0" indent="0">
              <a:spcBef>
                <a:spcPts val="0"/>
              </a:spcBef>
              <a:buClr>
                <a:srgbClr val="0070C0"/>
              </a:buClr>
              <a:buSzPct val="60000"/>
              <a:buNone/>
            </a:pPr>
            <a:endParaRPr lang="es-AR" sz="4000" b="1" dirty="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r>
              <a:rPr lang="es-ES" sz="4200" dirty="0">
                <a:solidFill>
                  <a:srgbClr val="0070C0"/>
                </a:solidFill>
                <a:latin typeface="Franklin Gothic"/>
                <a:ea typeface="Franklin Gothic"/>
                <a:cs typeface="Franklin Gothic"/>
                <a:sym typeface="Arial"/>
              </a:rPr>
              <a:t>Luis </a:t>
            </a:r>
            <a:r>
              <a:rPr lang="es-ES" sz="4200" dirty="0" err="1" smtClean="0">
                <a:solidFill>
                  <a:srgbClr val="0070C0"/>
                </a:solidFill>
                <a:latin typeface="Franklin Gothic"/>
                <a:ea typeface="Franklin Gothic"/>
                <a:cs typeface="Franklin Gothic"/>
                <a:sym typeface="Arial"/>
              </a:rPr>
              <a:t>Churruarin</a:t>
            </a:r>
            <a:endParaRPr lang="es-ES" sz="4200" dirty="0" smtClean="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endParaRPr lang="es-ES" sz="4200" dirty="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r>
              <a:rPr lang="es-ES" sz="4200" dirty="0" err="1">
                <a:solidFill>
                  <a:srgbClr val="0070C0"/>
                </a:solidFill>
                <a:latin typeface="Franklin Gothic"/>
                <a:ea typeface="Franklin Gothic"/>
                <a:cs typeface="Franklin Gothic"/>
                <a:sym typeface="Arial"/>
              </a:rPr>
              <a:t>Elina</a:t>
            </a:r>
            <a:r>
              <a:rPr lang="es-ES" sz="4200" dirty="0">
                <a:solidFill>
                  <a:srgbClr val="0070C0"/>
                </a:solidFill>
                <a:latin typeface="Franklin Gothic"/>
                <a:ea typeface="Franklin Gothic"/>
                <a:cs typeface="Franklin Gothic"/>
                <a:sym typeface="Arial"/>
              </a:rPr>
              <a:t> </a:t>
            </a:r>
            <a:r>
              <a:rPr lang="es-ES" sz="4200" dirty="0" err="1" smtClean="0">
                <a:solidFill>
                  <a:srgbClr val="0070C0"/>
                </a:solidFill>
                <a:latin typeface="Franklin Gothic"/>
                <a:ea typeface="Franklin Gothic"/>
                <a:cs typeface="Franklin Gothic"/>
                <a:sym typeface="Arial"/>
              </a:rPr>
              <a:t>Gigaglia</a:t>
            </a:r>
            <a:endParaRPr lang="es-ES" sz="4200" dirty="0" smtClean="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endParaRPr lang="es-ES" sz="4200" dirty="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r>
              <a:rPr lang="es-ES" sz="4200" dirty="0">
                <a:solidFill>
                  <a:srgbClr val="0070C0"/>
                </a:solidFill>
                <a:latin typeface="Franklin Gothic"/>
                <a:ea typeface="Franklin Gothic"/>
                <a:cs typeface="Franklin Gothic"/>
                <a:sym typeface="Arial"/>
              </a:rPr>
              <a:t>Martín </a:t>
            </a:r>
            <a:r>
              <a:rPr lang="es-ES" sz="4200" dirty="0" err="1" smtClean="0">
                <a:solidFill>
                  <a:srgbClr val="0070C0"/>
                </a:solidFill>
                <a:latin typeface="Franklin Gothic"/>
                <a:ea typeface="Franklin Gothic"/>
                <a:cs typeface="Franklin Gothic"/>
                <a:sym typeface="Arial"/>
              </a:rPr>
              <a:t>Giesenow</a:t>
            </a:r>
            <a:endParaRPr lang="es-ES" sz="4200" dirty="0" smtClean="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endParaRPr lang="es-ES" sz="4200" dirty="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r>
              <a:rPr lang="es-ES" sz="4200" dirty="0">
                <a:solidFill>
                  <a:srgbClr val="0070C0"/>
                </a:solidFill>
                <a:latin typeface="Franklin Gothic"/>
                <a:ea typeface="Franklin Gothic"/>
                <a:cs typeface="Franklin Gothic"/>
                <a:sym typeface="Arial"/>
              </a:rPr>
              <a:t>Eva </a:t>
            </a:r>
            <a:r>
              <a:rPr lang="es-ES" sz="4200" dirty="0" smtClean="0">
                <a:solidFill>
                  <a:srgbClr val="0070C0"/>
                </a:solidFill>
                <a:latin typeface="Franklin Gothic"/>
                <a:ea typeface="Franklin Gothic"/>
                <a:cs typeface="Franklin Gothic"/>
                <a:sym typeface="Arial"/>
              </a:rPr>
              <a:t>González</a:t>
            </a:r>
          </a:p>
          <a:p>
            <a:pPr marL="0" indent="0">
              <a:spcBef>
                <a:spcPts val="0"/>
              </a:spcBef>
              <a:buClr>
                <a:srgbClr val="0070C0"/>
              </a:buClr>
              <a:buSzPct val="60000"/>
              <a:buFont typeface="Arial" pitchFamily="34" charset="0"/>
              <a:buChar char="•"/>
            </a:pPr>
            <a:endParaRPr lang="es-ES" sz="4200" dirty="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r>
              <a:rPr lang="es-ES" sz="4200" dirty="0">
                <a:solidFill>
                  <a:srgbClr val="0070C0"/>
                </a:solidFill>
                <a:latin typeface="Franklin Gothic"/>
                <a:ea typeface="Franklin Gothic"/>
                <a:cs typeface="Franklin Gothic"/>
                <a:sym typeface="Arial"/>
              </a:rPr>
              <a:t>Gastón </a:t>
            </a:r>
            <a:r>
              <a:rPr lang="es-ES" sz="4200" dirty="0" err="1" smtClean="0">
                <a:solidFill>
                  <a:srgbClr val="0070C0"/>
                </a:solidFill>
                <a:latin typeface="Franklin Gothic"/>
                <a:ea typeface="Franklin Gothic"/>
                <a:cs typeface="Franklin Gothic"/>
                <a:sym typeface="Arial"/>
              </a:rPr>
              <a:t>Cipollina</a:t>
            </a:r>
            <a:endParaRPr lang="es-ES" sz="4200" dirty="0" smtClean="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endParaRPr lang="es-ES" sz="4200" dirty="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r>
              <a:rPr lang="es-ES" sz="4200" dirty="0">
                <a:solidFill>
                  <a:srgbClr val="0070C0"/>
                </a:solidFill>
                <a:latin typeface="Franklin Gothic"/>
                <a:ea typeface="Franklin Gothic"/>
                <a:cs typeface="Franklin Gothic"/>
                <a:sym typeface="Arial"/>
              </a:rPr>
              <a:t>Enrique </a:t>
            </a:r>
            <a:r>
              <a:rPr lang="es-ES" sz="4200" dirty="0" err="1" smtClean="0">
                <a:solidFill>
                  <a:srgbClr val="0070C0"/>
                </a:solidFill>
                <a:latin typeface="Franklin Gothic"/>
                <a:ea typeface="Franklin Gothic"/>
                <a:cs typeface="Franklin Gothic"/>
                <a:sym typeface="Arial"/>
              </a:rPr>
              <a:t>Vittortas</a:t>
            </a:r>
            <a:endParaRPr lang="es-ES" sz="4200" dirty="0" smtClean="0">
              <a:solidFill>
                <a:srgbClr val="0070C0"/>
              </a:solidFill>
              <a:latin typeface="Franklin Gothic"/>
              <a:ea typeface="Franklin Gothic"/>
              <a:cs typeface="Franklin Gothic"/>
              <a:sym typeface="Arial"/>
            </a:endParaRPr>
          </a:p>
          <a:p>
            <a:pPr marL="0" indent="0">
              <a:spcBef>
                <a:spcPts val="0"/>
              </a:spcBef>
              <a:buClr>
                <a:srgbClr val="0070C0"/>
              </a:buClr>
              <a:buSzPct val="60000"/>
              <a:buFont typeface="Arial" pitchFamily="34" charset="0"/>
              <a:buChar char="•"/>
            </a:pPr>
            <a:endParaRPr lang="es-ES" sz="4200" dirty="0">
              <a:solidFill>
                <a:srgbClr val="0070C0"/>
              </a:solidFill>
              <a:latin typeface="Franklin Gothic"/>
              <a:ea typeface="Franklin Gothic"/>
              <a:cs typeface="Franklin Gothic"/>
              <a:sym typeface="Arial"/>
            </a:endParaRPr>
          </a:p>
        </p:txBody>
      </p:sp>
    </p:spTree>
    <p:extLst>
      <p:ext uri="{BB962C8B-B14F-4D97-AF65-F5344CB8AC3E}">
        <p14:creationId xmlns:p14="http://schemas.microsoft.com/office/powerpoint/2010/main" val="2184986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4294967295"/>
          </p:nvPr>
        </p:nvSpPr>
        <p:spPr/>
        <p:txBody>
          <a:bodyPr/>
          <a:lstStyle/>
          <a:p>
            <a:fld id="{918CC410-22E1-4C9E-8A9B-AC9AD488F6D9}" type="datetime1">
              <a:rPr lang="es-ES_tradnl" smtClean="0"/>
              <a:t>11/07/2017</a:t>
            </a:fld>
            <a:endParaRPr lang="es-ES_tradnl"/>
          </a:p>
        </p:txBody>
      </p:sp>
      <p:sp>
        <p:nvSpPr>
          <p:cNvPr id="5" name="4 Marcador de pie de página"/>
          <p:cNvSpPr>
            <a:spLocks noGrp="1"/>
          </p:cNvSpPr>
          <p:nvPr>
            <p:ph type="ftr" sz="quarter" idx="4294967295"/>
          </p:nvPr>
        </p:nvSpPr>
        <p:spPr/>
        <p:txBody>
          <a:bodyPr/>
          <a:lstStyle/>
          <a:p>
            <a:r>
              <a:rPr lang="es-ES_tradnl" smtClean="0"/>
              <a:t>IAE -  Hector Rocha</a:t>
            </a:r>
            <a:endParaRPr lang="es-ES_tradnl"/>
          </a:p>
        </p:txBody>
      </p:sp>
      <p:sp>
        <p:nvSpPr>
          <p:cNvPr id="634882" name="Rectangle 2"/>
          <p:cNvSpPr>
            <a:spLocks noChangeArrowheads="1"/>
          </p:cNvSpPr>
          <p:nvPr/>
        </p:nvSpPr>
        <p:spPr bwMode="auto">
          <a:xfrm>
            <a:off x="3581198" y="177821"/>
            <a:ext cx="7824300" cy="616860"/>
          </a:xfrm>
          <a:prstGeom prst="rect">
            <a:avLst/>
          </a:prstGeom>
          <a:noFill/>
          <a:ln w="9525">
            <a:noFill/>
            <a:miter lim="800000"/>
            <a:headEnd/>
            <a:tailEnd/>
          </a:ln>
          <a:effectLst/>
        </p:spPr>
        <p:txBody>
          <a:bodyPr wrap="none" lIns="184171" tIns="92087" rIns="184171" bIns="92087">
            <a:spAutoFit/>
          </a:bodyPr>
          <a:lstStyle/>
          <a:p>
            <a:r>
              <a:rPr lang="es-ES_tradnl" sz="2800" b="1" i="1" dirty="0">
                <a:solidFill>
                  <a:srgbClr val="3399FF"/>
                </a:solidFill>
                <a:latin typeface="Arial" charset="0"/>
              </a:rPr>
              <a:t>Paradojas y </a:t>
            </a:r>
            <a:r>
              <a:rPr lang="es-ES_tradnl" sz="2800" b="1" i="1" dirty="0" err="1">
                <a:solidFill>
                  <a:srgbClr val="3399FF"/>
                </a:solidFill>
                <a:latin typeface="Arial" charset="0"/>
              </a:rPr>
              <a:t>trade</a:t>
            </a:r>
            <a:r>
              <a:rPr lang="es-ES_tradnl" sz="2800" b="1" i="1" dirty="0">
                <a:solidFill>
                  <a:srgbClr val="3399FF"/>
                </a:solidFill>
                <a:latin typeface="Arial" charset="0"/>
              </a:rPr>
              <a:t> – off – Filosofía deportiva</a:t>
            </a:r>
            <a:endParaRPr lang="es-ES_tradnl" sz="2800" b="1" i="1" dirty="0">
              <a:solidFill>
                <a:srgbClr val="3399FF"/>
              </a:solidFill>
              <a:latin typeface="Arial" charset="0"/>
            </a:endParaRPr>
          </a:p>
        </p:txBody>
      </p:sp>
      <p:sp>
        <p:nvSpPr>
          <p:cNvPr id="634883" name="Rectangle 3"/>
          <p:cNvSpPr>
            <a:spLocks noChangeArrowheads="1"/>
          </p:cNvSpPr>
          <p:nvPr/>
        </p:nvSpPr>
        <p:spPr bwMode="auto">
          <a:xfrm>
            <a:off x="12192795" y="2346597"/>
            <a:ext cx="7826484" cy="4372247"/>
          </a:xfrm>
          <a:prstGeom prst="rect">
            <a:avLst/>
          </a:prstGeom>
          <a:noFill/>
          <a:ln w="9525">
            <a:noFill/>
            <a:miter lim="800000"/>
            <a:headEnd/>
            <a:tailEnd/>
          </a:ln>
          <a:effectLst/>
        </p:spPr>
        <p:txBody>
          <a:bodyPr wrap="square" lIns="184171" tIns="92087" rIns="184171" bIns="92087">
            <a:spAutoFit/>
          </a:bodyPr>
          <a:lstStyle/>
          <a:p>
            <a:pPr>
              <a:buClr>
                <a:schemeClr val="tx2"/>
              </a:buClr>
              <a:buFont typeface="Wingdings" pitchFamily="2" charset="2"/>
              <a:buChar char="J"/>
            </a:pPr>
            <a:r>
              <a:rPr lang="es-ES_tradnl" sz="8001" dirty="0">
                <a:latin typeface="Book Antiqua" pitchFamily="18" charset="0"/>
              </a:rPr>
              <a:t>Paso </a:t>
            </a:r>
            <a:r>
              <a:rPr lang="es-ES_tradnl" sz="8001" dirty="0">
                <a:latin typeface="Book Antiqua" pitchFamily="18" charset="0"/>
              </a:rPr>
              <a:t>a paso</a:t>
            </a:r>
            <a:r>
              <a:rPr lang="es-ES_tradnl" sz="6401" b="1" i="1" dirty="0">
                <a:latin typeface="Book Antiqua" pitchFamily="18" charset="0"/>
              </a:rPr>
              <a:t> (Reynaldo Merlo, director técnico y filósofo Argentino)</a:t>
            </a:r>
          </a:p>
        </p:txBody>
      </p:sp>
      <p:pic>
        <p:nvPicPr>
          <p:cNvPr id="1147906" name="Picture 2" descr="http://t3.gstatic.com/images?q=tbn:ANd9GcQa3dQ9Hx1_mVtagsGEnLS7yAbCrGIBSWjCqHAXDPUnIT1Gc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921" y="2346596"/>
            <a:ext cx="8429804" cy="481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575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114568"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1</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economico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endParaRPr lang="en-US" sz="5400" dirty="0"/>
          </a:p>
          <a:p>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64356984"/>
              </p:ext>
            </p:extLst>
          </p:nvPr>
        </p:nvGraphicFramePr>
        <p:xfrm>
          <a:off x="1031555" y="4024948"/>
          <a:ext cx="22250472" cy="810768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000" dirty="0" err="1" smtClean="0"/>
                        <a:t>Desafío</a:t>
                      </a:r>
                      <a:r>
                        <a:rPr lang="en-US" sz="4000" dirty="0" smtClean="0"/>
                        <a:t>: </a:t>
                      </a:r>
                      <a:r>
                        <a:rPr lang="es-AR" sz="4000" dirty="0" smtClean="0"/>
                        <a:t>1)</a:t>
                      </a:r>
                      <a:r>
                        <a:rPr lang="es-AR" sz="4000" baseline="0" dirty="0" smtClean="0"/>
                        <a:t> </a:t>
                      </a:r>
                      <a:r>
                        <a:rPr lang="es-AR" sz="4000" dirty="0" smtClean="0"/>
                        <a:t>Falta de hábitat integral para reducir la asimetría, generando equidad e integración social sustentable</a:t>
                      </a:r>
                      <a:endParaRPr lang="en-US" sz="4000" dirty="0" smtClean="0"/>
                    </a:p>
                    <a:p>
                      <a:endParaRPr lang="en-US" sz="4000" dirty="0" smtClean="0"/>
                    </a:p>
                    <a:p>
                      <a:r>
                        <a:rPr lang="en-US" sz="4000" dirty="0" smtClean="0"/>
                        <a:t> </a:t>
                      </a:r>
                      <a:endParaRPr lang="en-US" sz="4000" dirty="0"/>
                    </a:p>
                  </a:txBody>
                  <a:tcPr/>
                </a:tc>
                <a:extLst>
                  <a:ext uri="{0D108BD9-81ED-4DB2-BD59-A6C34878D82A}">
                    <a16:rowId xmlns:a16="http://schemas.microsoft.com/office/drawing/2014/main" val="2060009405"/>
                  </a:ext>
                </a:extLst>
              </a:tr>
              <a:tr h="1476164">
                <a:tc>
                  <a:txBody>
                    <a:bodyPr/>
                    <a:lstStyle/>
                    <a:p>
                      <a:r>
                        <a:rPr lang="en-US" sz="4000" dirty="0" err="1" smtClean="0"/>
                        <a:t>Recomendacion</a:t>
                      </a:r>
                      <a:r>
                        <a:rPr lang="en-US" sz="4000" dirty="0" smtClean="0"/>
                        <a:t>: 1. </a:t>
                      </a:r>
                      <a:r>
                        <a:rPr lang="en-US" sz="4000" dirty="0" err="1" smtClean="0"/>
                        <a:t>Crear</a:t>
                      </a:r>
                      <a:r>
                        <a:rPr lang="en-US" sz="4000" dirty="0" smtClean="0"/>
                        <a:t> </a:t>
                      </a:r>
                      <a:r>
                        <a:rPr lang="en-US" sz="4000" dirty="0" err="1" smtClean="0"/>
                        <a:t>celulas</a:t>
                      </a:r>
                      <a:r>
                        <a:rPr lang="en-US" sz="4000" dirty="0" smtClean="0"/>
                        <a:t> </a:t>
                      </a:r>
                      <a:r>
                        <a:rPr lang="en-US" sz="4000" dirty="0" err="1" smtClean="0"/>
                        <a:t>autosustentables</a:t>
                      </a:r>
                      <a:r>
                        <a:rPr lang="en-US" sz="4000" dirty="0" smtClean="0"/>
                        <a:t> de 1 </a:t>
                      </a:r>
                      <a:r>
                        <a:rPr lang="en-US" sz="4000" dirty="0" err="1" smtClean="0"/>
                        <a:t>manzana</a:t>
                      </a:r>
                      <a:r>
                        <a:rPr lang="en-US" sz="4000" dirty="0" smtClean="0"/>
                        <a:t> </a:t>
                      </a:r>
                      <a:r>
                        <a:rPr lang="en-US" sz="4000" dirty="0" err="1" smtClean="0"/>
                        <a:t>como</a:t>
                      </a:r>
                      <a:r>
                        <a:rPr lang="en-US" sz="4000" dirty="0" smtClean="0"/>
                        <a:t> </a:t>
                      </a:r>
                      <a:r>
                        <a:rPr lang="en-US" sz="4000" dirty="0" err="1" smtClean="0"/>
                        <a:t>unidad</a:t>
                      </a:r>
                      <a:r>
                        <a:rPr lang="en-US" sz="4000" dirty="0" smtClean="0"/>
                        <a:t> </a:t>
                      </a:r>
                      <a:r>
                        <a:rPr lang="en-US" sz="4000" dirty="0" err="1" smtClean="0"/>
                        <a:t>habitacional</a:t>
                      </a:r>
                      <a:r>
                        <a:rPr lang="en-US" sz="4000" dirty="0" smtClean="0"/>
                        <a:t> (</a:t>
                      </a:r>
                      <a:r>
                        <a:rPr lang="en-US" sz="4000" dirty="0" err="1" smtClean="0"/>
                        <a:t>pulmón</a:t>
                      </a:r>
                      <a:r>
                        <a:rPr lang="en-US" sz="4000" dirty="0" smtClean="0"/>
                        <a:t> </a:t>
                      </a:r>
                      <a:r>
                        <a:rPr lang="en-US" sz="4000" dirty="0" err="1" smtClean="0"/>
                        <a:t>área</a:t>
                      </a:r>
                      <a:r>
                        <a:rPr lang="en-US" sz="4000" dirty="0" smtClean="0"/>
                        <a:t> </a:t>
                      </a:r>
                      <a:r>
                        <a:rPr lang="en-US" sz="4000" dirty="0" err="1" smtClean="0"/>
                        <a:t>verde</a:t>
                      </a:r>
                      <a:r>
                        <a:rPr lang="en-US" sz="4000" dirty="0" smtClean="0"/>
                        <a:t> </a:t>
                      </a:r>
                      <a:r>
                        <a:rPr lang="en-US" sz="4000" dirty="0" err="1" smtClean="0"/>
                        <a:t>común</a:t>
                      </a:r>
                      <a:r>
                        <a:rPr lang="en-US" sz="4000" dirty="0" smtClean="0"/>
                        <a:t>) con </a:t>
                      </a:r>
                      <a:r>
                        <a:rPr lang="en-US" sz="4000" dirty="0" err="1" smtClean="0"/>
                        <a:t>autogeneración</a:t>
                      </a:r>
                      <a:r>
                        <a:rPr lang="en-US" sz="4000" dirty="0" smtClean="0"/>
                        <a:t> de </a:t>
                      </a:r>
                      <a:r>
                        <a:rPr lang="en-US" sz="4000" dirty="0" err="1" smtClean="0"/>
                        <a:t>servicios</a:t>
                      </a:r>
                      <a:r>
                        <a:rPr lang="en-US" sz="4000" dirty="0" smtClean="0"/>
                        <a:t> </a:t>
                      </a:r>
                      <a:r>
                        <a:rPr lang="en-US" sz="4000" dirty="0" err="1" smtClean="0"/>
                        <a:t>comunitarios</a:t>
                      </a:r>
                      <a:r>
                        <a:rPr lang="en-US" sz="4000" baseline="0" dirty="0" smtClean="0"/>
                        <a:t> y </a:t>
                      </a:r>
                      <a:r>
                        <a:rPr lang="en-US" sz="4000" baseline="0" dirty="0" err="1" smtClean="0"/>
                        <a:t>conseguir</a:t>
                      </a:r>
                      <a:r>
                        <a:rPr lang="en-US" sz="4000" baseline="0" dirty="0" smtClean="0"/>
                        <a:t> que el </a:t>
                      </a:r>
                      <a:r>
                        <a:rPr lang="en-US" sz="4000" baseline="0" dirty="0" err="1" smtClean="0"/>
                        <a:t>estado</a:t>
                      </a:r>
                      <a:r>
                        <a:rPr lang="en-US" sz="4000" baseline="0" dirty="0" smtClean="0"/>
                        <a:t> destine </a:t>
                      </a:r>
                      <a:r>
                        <a:rPr lang="en-US" sz="4000" baseline="0" dirty="0" err="1" smtClean="0"/>
                        <a:t>tierras</a:t>
                      </a:r>
                      <a:endParaRPr lang="en-US" sz="4000" dirty="0" smtClean="0"/>
                    </a:p>
                    <a:p>
                      <a:r>
                        <a:rPr lang="en-US" sz="4000" dirty="0" smtClean="0"/>
                        <a:t>2.Generar </a:t>
                      </a:r>
                      <a:r>
                        <a:rPr lang="en-US" sz="4000" dirty="0" err="1" smtClean="0"/>
                        <a:t>ambitos</a:t>
                      </a:r>
                      <a:r>
                        <a:rPr lang="en-US" sz="4000" dirty="0" smtClean="0"/>
                        <a:t> de </a:t>
                      </a:r>
                      <a:r>
                        <a:rPr lang="en-US" sz="4000" dirty="0" err="1" smtClean="0"/>
                        <a:t>trabajo</a:t>
                      </a:r>
                      <a:r>
                        <a:rPr lang="en-US" sz="4000" dirty="0" smtClean="0"/>
                        <a:t> para articular la </a:t>
                      </a:r>
                      <a:r>
                        <a:rPr lang="en-US" sz="4000" dirty="0" err="1" smtClean="0"/>
                        <a:t>planificacion</a:t>
                      </a:r>
                      <a:r>
                        <a:rPr lang="en-US" sz="4000" dirty="0" smtClean="0"/>
                        <a:t> </a:t>
                      </a:r>
                      <a:r>
                        <a:rPr lang="en-US" sz="4000" dirty="0" err="1" smtClean="0"/>
                        <a:t>multisectorial</a:t>
                      </a:r>
                      <a:r>
                        <a:rPr lang="en-US" sz="4000" dirty="0" smtClean="0"/>
                        <a:t> con Mirada a largo </a:t>
                      </a:r>
                      <a:r>
                        <a:rPr lang="en-US" sz="4000" dirty="0" err="1" smtClean="0"/>
                        <a:t>plazo</a:t>
                      </a:r>
                      <a:r>
                        <a:rPr lang="en-US" sz="4000" dirty="0" smtClean="0"/>
                        <a:t>.</a:t>
                      </a:r>
                    </a:p>
                    <a:p>
                      <a:r>
                        <a:rPr lang="en-US" sz="4000" dirty="0" smtClean="0"/>
                        <a:t>3.</a:t>
                      </a:r>
                      <a:r>
                        <a:rPr lang="en-US" sz="4000" baseline="0" dirty="0" smtClean="0"/>
                        <a:t> </a:t>
                      </a:r>
                      <a:r>
                        <a:rPr lang="en-US" sz="4000" baseline="0" dirty="0" err="1" smtClean="0"/>
                        <a:t>Financiamiento</a:t>
                      </a:r>
                      <a:r>
                        <a:rPr lang="en-US" sz="4000" baseline="0" dirty="0" smtClean="0"/>
                        <a:t> </a:t>
                      </a:r>
                      <a:r>
                        <a:rPr lang="en-US" sz="4000" baseline="0" dirty="0" err="1" smtClean="0"/>
                        <a:t>colectivo</a:t>
                      </a:r>
                      <a:r>
                        <a:rPr lang="en-US" sz="4000" baseline="0" dirty="0" smtClean="0"/>
                        <a:t> y </a:t>
                      </a:r>
                      <a:r>
                        <a:rPr lang="en-US" sz="4000" baseline="0" dirty="0" err="1" smtClean="0"/>
                        <a:t>cooperativo</a:t>
                      </a:r>
                      <a:r>
                        <a:rPr lang="en-US" sz="4000" baseline="0" dirty="0" smtClean="0"/>
                        <a:t> entre </a:t>
                      </a:r>
                      <a:r>
                        <a:rPr lang="en-US" sz="4000" baseline="0" dirty="0" err="1" smtClean="0"/>
                        <a:t>grupos</a:t>
                      </a:r>
                      <a:r>
                        <a:rPr lang="en-US" sz="4000" baseline="0" dirty="0" smtClean="0"/>
                        <a:t> de </a:t>
                      </a:r>
                      <a:r>
                        <a:rPr lang="en-US" sz="4000" baseline="0" dirty="0" err="1" smtClean="0"/>
                        <a:t>afinidad</a:t>
                      </a:r>
                      <a:r>
                        <a:rPr lang="en-US" sz="4000" baseline="0" dirty="0" smtClean="0"/>
                        <a:t> con </a:t>
                      </a:r>
                      <a:r>
                        <a:rPr lang="en-US" sz="4000" baseline="0" dirty="0" err="1" smtClean="0"/>
                        <a:t>formación</a:t>
                      </a:r>
                      <a:r>
                        <a:rPr lang="en-US" sz="4000" baseline="0" dirty="0" smtClean="0"/>
                        <a:t> de </a:t>
                      </a:r>
                      <a:r>
                        <a:rPr lang="en-US" sz="4000" baseline="0" dirty="0" err="1" smtClean="0"/>
                        <a:t>autogestión</a:t>
                      </a:r>
                      <a:r>
                        <a:rPr lang="en-US" sz="4000" baseline="0" dirty="0" smtClean="0"/>
                        <a:t> del </a:t>
                      </a:r>
                      <a:r>
                        <a:rPr lang="en-US" sz="4000" baseline="0" dirty="0" err="1" smtClean="0"/>
                        <a:t>proyecto</a:t>
                      </a:r>
                      <a:r>
                        <a:rPr lang="en-US" sz="4000" baseline="0" dirty="0" smtClean="0"/>
                        <a:t>.</a:t>
                      </a:r>
                      <a:endParaRPr lang="en-US" sz="4000" dirty="0" smtClean="0"/>
                    </a:p>
                    <a:p>
                      <a:endParaRPr lang="en-US" sz="4000" dirty="0" smtClean="0"/>
                    </a:p>
                    <a:p>
                      <a:endParaRPr lang="en-US" sz="40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18444"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713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114568"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1</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economico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endParaRPr lang="en-US" sz="5400" dirty="0"/>
          </a:p>
          <a:p>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523740381"/>
              </p:ext>
            </p:extLst>
          </p:nvPr>
        </p:nvGraphicFramePr>
        <p:xfrm>
          <a:off x="1031555" y="3906466"/>
          <a:ext cx="22106455" cy="8229600"/>
        </p:xfrm>
        <a:graphic>
          <a:graphicData uri="http://schemas.openxmlformats.org/drawingml/2006/table">
            <a:tbl>
              <a:tblPr firstRow="1" bandRow="1">
                <a:tableStyleId>{5C22544A-7EE6-4342-B048-85BDC9FD1C3A}</a:tableStyleId>
              </a:tblPr>
              <a:tblGrid>
                <a:gridCol w="22106455">
                  <a:extLst>
                    <a:ext uri="{9D8B030D-6E8A-4147-A177-3AD203B41FA5}">
                      <a16:colId xmlns:a16="http://schemas.microsoft.com/office/drawing/2014/main" val="851241619"/>
                    </a:ext>
                  </a:extLst>
                </a:gridCol>
              </a:tblGrid>
              <a:tr h="2739978">
                <a:tc>
                  <a:txBody>
                    <a:bodyPr/>
                    <a:lstStyle/>
                    <a:p>
                      <a:r>
                        <a:rPr lang="en-US" sz="4400" dirty="0" err="1" smtClean="0"/>
                        <a:t>Desafío</a:t>
                      </a:r>
                      <a:r>
                        <a:rPr lang="en-US" sz="4400" dirty="0" smtClean="0"/>
                        <a:t>: </a:t>
                      </a:r>
                      <a:r>
                        <a:rPr lang="es-AR" sz="4400" dirty="0" smtClean="0"/>
                        <a:t>2)</a:t>
                      </a:r>
                      <a:r>
                        <a:rPr lang="es-AR" sz="4400" baseline="0" dirty="0" smtClean="0"/>
                        <a:t> </a:t>
                      </a:r>
                      <a:r>
                        <a:rPr lang="es-AR" sz="4400" dirty="0" smtClean="0"/>
                        <a:t>Cuidado del medioambiente minimizando el impacto negativo de los desarrollos </a:t>
                      </a:r>
                      <a:endParaRPr lang="en-US" sz="4400" dirty="0" smtClean="0"/>
                    </a:p>
                    <a:p>
                      <a:endParaRPr lang="en-US" sz="4400" dirty="0" smtClean="0"/>
                    </a:p>
                    <a:p>
                      <a:r>
                        <a:rPr lang="en-US" sz="4400" dirty="0" smtClean="0"/>
                        <a:t> </a:t>
                      </a:r>
                      <a:endParaRPr lang="en-US" sz="4400" dirty="0"/>
                    </a:p>
                  </a:txBody>
                  <a:tcPr/>
                </a:tc>
                <a:extLst>
                  <a:ext uri="{0D108BD9-81ED-4DB2-BD59-A6C34878D82A}">
                    <a16:rowId xmlns:a16="http://schemas.microsoft.com/office/drawing/2014/main" val="2060009405"/>
                  </a:ext>
                </a:extLst>
              </a:tr>
              <a:tr h="5396926">
                <a:tc>
                  <a:txBody>
                    <a:bodyPr/>
                    <a:lstStyle/>
                    <a:p>
                      <a:r>
                        <a:rPr lang="en-US" sz="4400" dirty="0" err="1" smtClean="0"/>
                        <a:t>Recomendacion</a:t>
                      </a:r>
                      <a:r>
                        <a:rPr lang="en-US" sz="4400" dirty="0" smtClean="0"/>
                        <a:t>: 1.Verificar y </a:t>
                      </a:r>
                      <a:r>
                        <a:rPr lang="en-US" sz="4400" dirty="0" err="1" smtClean="0"/>
                        <a:t>fiscalizar</a:t>
                      </a:r>
                      <a:r>
                        <a:rPr lang="en-US" sz="4400" baseline="0" dirty="0" smtClean="0"/>
                        <a:t> </a:t>
                      </a:r>
                      <a:r>
                        <a:rPr lang="en-US" sz="4400" baseline="0" dirty="0" err="1" smtClean="0"/>
                        <a:t>los</a:t>
                      </a:r>
                      <a:r>
                        <a:rPr lang="en-US" sz="4400" baseline="0" dirty="0" smtClean="0"/>
                        <a:t> </a:t>
                      </a:r>
                      <a:r>
                        <a:rPr lang="en-US" sz="4400" baseline="0" dirty="0" err="1" smtClean="0"/>
                        <a:t>desarrollos</a:t>
                      </a:r>
                      <a:r>
                        <a:rPr lang="en-US" sz="4400" baseline="0" dirty="0" smtClean="0"/>
                        <a:t> para que </a:t>
                      </a:r>
                      <a:r>
                        <a:rPr lang="en-US" sz="4400" baseline="0" dirty="0" err="1" smtClean="0"/>
                        <a:t>cumplan</a:t>
                      </a:r>
                      <a:r>
                        <a:rPr lang="en-US" sz="4400" baseline="0" dirty="0" smtClean="0"/>
                        <a:t> con </a:t>
                      </a:r>
                      <a:r>
                        <a:rPr lang="en-US" sz="4400" baseline="0" dirty="0" err="1" smtClean="0"/>
                        <a:t>los</a:t>
                      </a:r>
                      <a:r>
                        <a:rPr lang="en-US" sz="4400" baseline="0" dirty="0" smtClean="0"/>
                        <a:t> </a:t>
                      </a:r>
                      <a:r>
                        <a:rPr lang="en-US" sz="4400" baseline="0" dirty="0" err="1" smtClean="0"/>
                        <a:t>standares</a:t>
                      </a:r>
                      <a:r>
                        <a:rPr lang="en-US" sz="4400" baseline="0" dirty="0" smtClean="0"/>
                        <a:t> </a:t>
                      </a:r>
                      <a:r>
                        <a:rPr lang="en-US" sz="4400" baseline="0" dirty="0" err="1" smtClean="0"/>
                        <a:t>medioambientales</a:t>
                      </a:r>
                      <a:endParaRPr lang="en-US" sz="4400" baseline="0" dirty="0" smtClean="0"/>
                    </a:p>
                    <a:p>
                      <a:r>
                        <a:rPr lang="en-US" sz="4400" baseline="0" dirty="0" smtClean="0"/>
                        <a:t>2. </a:t>
                      </a:r>
                      <a:r>
                        <a:rPr lang="en-US" sz="4400" baseline="0" dirty="0" err="1" smtClean="0"/>
                        <a:t>Generar</a:t>
                      </a:r>
                      <a:r>
                        <a:rPr lang="en-US" sz="4400" baseline="0" dirty="0" smtClean="0"/>
                        <a:t> </a:t>
                      </a:r>
                      <a:r>
                        <a:rPr lang="en-US" sz="4400" baseline="0" dirty="0" err="1" smtClean="0"/>
                        <a:t>conciencia</a:t>
                      </a:r>
                      <a:r>
                        <a:rPr lang="en-US" sz="4400" baseline="0" dirty="0" smtClean="0"/>
                        <a:t> a </a:t>
                      </a:r>
                      <a:r>
                        <a:rPr lang="en-US" sz="4400" baseline="0" dirty="0" err="1" smtClean="0"/>
                        <a:t>traves</a:t>
                      </a:r>
                      <a:r>
                        <a:rPr lang="en-US" sz="4400" baseline="0" dirty="0" smtClean="0"/>
                        <a:t> de la </a:t>
                      </a:r>
                      <a:r>
                        <a:rPr lang="en-US" sz="4400" baseline="0" dirty="0" err="1" smtClean="0"/>
                        <a:t>educación</a:t>
                      </a:r>
                      <a:r>
                        <a:rPr lang="en-US" sz="4400" baseline="0" dirty="0" smtClean="0"/>
                        <a:t> del </a:t>
                      </a:r>
                      <a:r>
                        <a:rPr lang="en-US" sz="4400" baseline="0" dirty="0" err="1" smtClean="0"/>
                        <a:t>cuidado</a:t>
                      </a:r>
                      <a:r>
                        <a:rPr lang="en-US" sz="4400" baseline="0" dirty="0" smtClean="0"/>
                        <a:t> del </a:t>
                      </a:r>
                      <a:r>
                        <a:rPr lang="en-US" sz="4400" baseline="0" dirty="0" err="1" smtClean="0"/>
                        <a:t>medioambiente</a:t>
                      </a:r>
                      <a:endParaRPr lang="en-US" sz="4400" baseline="0" dirty="0" smtClean="0"/>
                    </a:p>
                    <a:p>
                      <a:r>
                        <a:rPr lang="en-US" sz="4400" baseline="0" dirty="0" smtClean="0"/>
                        <a:t>3. </a:t>
                      </a:r>
                      <a:r>
                        <a:rPr lang="en-US" sz="4400" baseline="0" dirty="0" err="1" smtClean="0"/>
                        <a:t>Impulzar</a:t>
                      </a:r>
                      <a:r>
                        <a:rPr lang="en-US" sz="4400" baseline="0" dirty="0" smtClean="0"/>
                        <a:t> las </a:t>
                      </a:r>
                      <a:r>
                        <a:rPr lang="en-US" sz="4400" baseline="0" dirty="0" err="1" smtClean="0"/>
                        <a:t>eneregías</a:t>
                      </a:r>
                      <a:r>
                        <a:rPr lang="en-US" sz="4400" baseline="0" dirty="0" smtClean="0"/>
                        <a:t> </a:t>
                      </a:r>
                      <a:r>
                        <a:rPr lang="en-US" sz="4400" baseline="0" dirty="0" err="1" smtClean="0"/>
                        <a:t>renovables</a:t>
                      </a:r>
                      <a:endParaRPr lang="en-US" sz="4400" baseline="0" dirty="0" smtClean="0"/>
                    </a:p>
                    <a:p>
                      <a:r>
                        <a:rPr lang="en-US" sz="4400" baseline="0" dirty="0" smtClean="0"/>
                        <a:t>4. </a:t>
                      </a:r>
                      <a:r>
                        <a:rPr lang="en-US" sz="4400" baseline="0" dirty="0" err="1" smtClean="0"/>
                        <a:t>Impulzar</a:t>
                      </a:r>
                      <a:r>
                        <a:rPr lang="en-US" sz="4400" baseline="0" dirty="0" smtClean="0"/>
                        <a:t> </a:t>
                      </a:r>
                      <a:r>
                        <a:rPr lang="en-US" sz="4400" baseline="0" dirty="0" err="1" smtClean="0"/>
                        <a:t>eld</a:t>
                      </a:r>
                      <a:r>
                        <a:rPr lang="en-US" sz="4400" baseline="0" dirty="0" smtClean="0"/>
                        <a:t> </a:t>
                      </a:r>
                      <a:r>
                        <a:rPr lang="en-US" sz="4400" baseline="0" dirty="0" err="1" smtClean="0"/>
                        <a:t>esarrollo</a:t>
                      </a:r>
                      <a:r>
                        <a:rPr lang="en-US" sz="4400" baseline="0" dirty="0" smtClean="0"/>
                        <a:t> de </a:t>
                      </a:r>
                      <a:r>
                        <a:rPr lang="en-US" sz="4400" baseline="0" dirty="0" err="1" smtClean="0"/>
                        <a:t>empresas</a:t>
                      </a:r>
                      <a:r>
                        <a:rPr lang="en-US" sz="4400" baseline="0" dirty="0" smtClean="0"/>
                        <a:t> “B” con triple </a:t>
                      </a:r>
                      <a:r>
                        <a:rPr lang="en-US" sz="4400" baseline="0" dirty="0" err="1" smtClean="0"/>
                        <a:t>impacto</a:t>
                      </a:r>
                      <a:r>
                        <a:rPr lang="en-US" sz="4400" baseline="0" dirty="0" smtClean="0"/>
                        <a:t> (</a:t>
                      </a:r>
                      <a:r>
                        <a:rPr lang="en-US" sz="4400" baseline="0" dirty="0" err="1" smtClean="0"/>
                        <a:t>Economicos</a:t>
                      </a:r>
                      <a:r>
                        <a:rPr lang="en-US" sz="4400" baseline="0" dirty="0" smtClean="0"/>
                        <a:t> social y </a:t>
                      </a:r>
                      <a:r>
                        <a:rPr lang="en-US" sz="4400" baseline="0" dirty="0" err="1" smtClean="0"/>
                        <a:t>ambiental</a:t>
                      </a:r>
                      <a:r>
                        <a:rPr lang="en-US" sz="4400" baseline="0" dirty="0" smtClean="0"/>
                        <a:t>) </a:t>
                      </a:r>
                      <a:endParaRPr lang="en-US" sz="4400" dirty="0" smtClean="0"/>
                    </a:p>
                    <a:p>
                      <a:endParaRPr lang="en-US" sz="4400" dirty="0" smtClean="0"/>
                    </a:p>
                    <a:p>
                      <a:endParaRPr lang="en-US" sz="44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19468"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5431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1031555" y="450082"/>
            <a:ext cx="23114568"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1</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economico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endParaRPr lang="en-US" sz="5400" dirty="0"/>
          </a:p>
          <a:p>
            <a:r>
              <a:rPr lang="es-ES" sz="5400" b="1" i="1" dirty="0" smtClean="0">
                <a:solidFill>
                  <a:srgbClr val="3399FF"/>
                </a:solidFill>
                <a:latin typeface="Arial" charset="0"/>
              </a:rPr>
              <a:t> </a:t>
            </a:r>
            <a:endParaRPr lang="es-ES" sz="5400" b="1" i="1" dirty="0">
              <a:solidFill>
                <a:srgbClr val="3399FF"/>
              </a:solidFill>
              <a:latin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160931555"/>
              </p:ext>
            </p:extLst>
          </p:nvPr>
        </p:nvGraphicFramePr>
        <p:xfrm>
          <a:off x="1031555" y="4338514"/>
          <a:ext cx="22250472" cy="676656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Desafío</a:t>
                      </a:r>
                      <a:r>
                        <a:rPr lang="en-US" sz="4800" dirty="0" smtClean="0"/>
                        <a:t>: </a:t>
                      </a:r>
                      <a:r>
                        <a:rPr lang="es-AR" sz="4800" dirty="0" smtClean="0"/>
                        <a:t>3)</a:t>
                      </a:r>
                      <a:r>
                        <a:rPr lang="es-AR" sz="4800" baseline="0" dirty="0" smtClean="0"/>
                        <a:t> </a:t>
                      </a:r>
                      <a:r>
                        <a:rPr lang="es-AR" sz="4800" dirty="0" smtClean="0"/>
                        <a:t>Evolución de la educación con énfasis en la ética y la tecnología pensando también en la demanda laboral futura</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1.Crear un </a:t>
                      </a:r>
                      <a:r>
                        <a:rPr lang="en-US" sz="4800" dirty="0" err="1" smtClean="0"/>
                        <a:t>organismo</a:t>
                      </a:r>
                      <a:r>
                        <a:rPr lang="en-US" sz="4800" dirty="0" smtClean="0"/>
                        <a:t> </a:t>
                      </a:r>
                      <a:r>
                        <a:rPr lang="en-US" sz="4800" dirty="0" err="1" smtClean="0"/>
                        <a:t>multidisciplinario</a:t>
                      </a:r>
                      <a:r>
                        <a:rPr lang="en-US" sz="4800" dirty="0" smtClean="0"/>
                        <a:t> que </a:t>
                      </a:r>
                      <a:r>
                        <a:rPr lang="en-US" sz="4800" dirty="0" err="1" smtClean="0"/>
                        <a:t>rediseñe</a:t>
                      </a:r>
                      <a:r>
                        <a:rPr lang="en-US" sz="4800" dirty="0" smtClean="0"/>
                        <a:t> y </a:t>
                      </a:r>
                      <a:r>
                        <a:rPr lang="en-US" sz="4800" dirty="0" err="1" smtClean="0"/>
                        <a:t>actualice</a:t>
                      </a:r>
                      <a:r>
                        <a:rPr lang="en-US" sz="4800" dirty="0" smtClean="0"/>
                        <a:t> </a:t>
                      </a:r>
                      <a:r>
                        <a:rPr lang="en-US" sz="4800" dirty="0" err="1" smtClean="0"/>
                        <a:t>permanentemente</a:t>
                      </a:r>
                      <a:r>
                        <a:rPr lang="en-US" sz="4800" baseline="0" dirty="0" smtClean="0"/>
                        <a:t> la </a:t>
                      </a:r>
                      <a:r>
                        <a:rPr lang="en-US" sz="4800" baseline="0" dirty="0" err="1" smtClean="0"/>
                        <a:t>educación</a:t>
                      </a:r>
                      <a:r>
                        <a:rPr lang="en-US" sz="4800" baseline="0" dirty="0" smtClean="0"/>
                        <a:t>.</a:t>
                      </a:r>
                    </a:p>
                    <a:p>
                      <a:r>
                        <a:rPr lang="en-US" sz="4800" baseline="0" dirty="0" smtClean="0"/>
                        <a:t>2.Complementar la </a:t>
                      </a:r>
                      <a:r>
                        <a:rPr lang="en-US" sz="4800" baseline="0" dirty="0" err="1" smtClean="0"/>
                        <a:t>educación</a:t>
                      </a:r>
                      <a:r>
                        <a:rPr lang="en-US" sz="4800" baseline="0" dirty="0" smtClean="0"/>
                        <a:t> con la </a:t>
                      </a:r>
                      <a:r>
                        <a:rPr lang="en-US" sz="4800" baseline="0" dirty="0" err="1" smtClean="0"/>
                        <a:t>familia</a:t>
                      </a:r>
                      <a:r>
                        <a:rPr lang="en-US" sz="4800" baseline="0" dirty="0" smtClean="0"/>
                        <a:t> y la </a:t>
                      </a:r>
                      <a:r>
                        <a:rPr lang="en-US" sz="4800" baseline="0" dirty="0" err="1" smtClean="0"/>
                        <a:t>espiritualidad</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0492"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1681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4"/>
          <p:cNvSpPr>
            <a:spLocks noChangeArrowheads="1"/>
          </p:cNvSpPr>
          <p:nvPr/>
        </p:nvSpPr>
        <p:spPr bwMode="auto">
          <a:xfrm>
            <a:off x="743522" y="0"/>
            <a:ext cx="23642066"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2</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endParaRPr lang="es-ES" sz="5400" b="1" i="1" dirty="0">
              <a:solidFill>
                <a:srgbClr val="3399FF"/>
              </a:solidFill>
              <a:latin typeface="Arial" charset="0"/>
            </a:endParaRPr>
          </a:p>
        </p:txBody>
      </p:sp>
      <p:graphicFrame>
        <p:nvGraphicFramePr>
          <p:cNvPr id="2" name="Tabla 1"/>
          <p:cNvGraphicFramePr>
            <a:graphicFrameLocks noGrp="1"/>
          </p:cNvGraphicFramePr>
          <p:nvPr>
            <p:extLst/>
          </p:nvPr>
        </p:nvGraphicFramePr>
        <p:xfrm>
          <a:off x="1031554" y="3762450"/>
          <a:ext cx="22250472" cy="676656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Lograr</a:t>
                      </a:r>
                      <a:r>
                        <a:rPr lang="en-US" sz="4800" dirty="0" smtClean="0"/>
                        <a:t> </a:t>
                      </a:r>
                      <a:r>
                        <a:rPr lang="en-US" sz="4800" dirty="0" err="1" smtClean="0"/>
                        <a:t>una</a:t>
                      </a:r>
                      <a:r>
                        <a:rPr lang="en-US" sz="4800" dirty="0" smtClean="0"/>
                        <a:t> </a:t>
                      </a:r>
                      <a:r>
                        <a:rPr lang="en-US" sz="4800" dirty="0" err="1" smtClean="0"/>
                        <a:t>educación</a:t>
                      </a:r>
                      <a:r>
                        <a:rPr lang="en-US" sz="4800" baseline="0" dirty="0" smtClean="0"/>
                        <a:t> </a:t>
                      </a:r>
                      <a:r>
                        <a:rPr lang="en-US" sz="4800" baseline="0" dirty="0" err="1" smtClean="0"/>
                        <a:t>inclusiva</a:t>
                      </a:r>
                      <a:r>
                        <a:rPr lang="en-US" sz="4800" baseline="0" dirty="0" smtClean="0"/>
                        <a:t>, que se </a:t>
                      </a:r>
                      <a:r>
                        <a:rPr lang="en-US" sz="4800" baseline="0" dirty="0" err="1" smtClean="0"/>
                        <a:t>apoye</a:t>
                      </a:r>
                      <a:r>
                        <a:rPr lang="en-US" sz="4800" baseline="0" dirty="0" smtClean="0"/>
                        <a:t> </a:t>
                      </a:r>
                      <a:r>
                        <a:rPr lang="en-US" sz="4800" baseline="0" dirty="0" err="1" smtClean="0"/>
                        <a:t>en</a:t>
                      </a:r>
                      <a:r>
                        <a:rPr lang="en-US" sz="4800" baseline="0" dirty="0" smtClean="0"/>
                        <a:t> </a:t>
                      </a:r>
                      <a:r>
                        <a:rPr lang="en-US" sz="4800" baseline="0" dirty="0" err="1" smtClean="0"/>
                        <a:t>valores</a:t>
                      </a:r>
                      <a:r>
                        <a:rPr lang="en-US" sz="4800" baseline="0" dirty="0" smtClean="0"/>
                        <a:t> </a:t>
                      </a:r>
                      <a:r>
                        <a:rPr lang="en-US" sz="4800" baseline="0" dirty="0" err="1" smtClean="0"/>
                        <a:t>morales</a:t>
                      </a:r>
                      <a:r>
                        <a:rPr lang="en-US" sz="4800" baseline="0" dirty="0" smtClean="0"/>
                        <a:t>, </a:t>
                      </a:r>
                      <a:r>
                        <a:rPr lang="en-US" sz="4800" baseline="0" dirty="0" err="1" smtClean="0"/>
                        <a:t>éticos</a:t>
                      </a:r>
                      <a:r>
                        <a:rPr lang="en-US" sz="4800" baseline="0" dirty="0" smtClean="0"/>
                        <a:t> y </a:t>
                      </a:r>
                      <a:r>
                        <a:rPr lang="en-US" sz="4800" baseline="0" dirty="0" err="1" smtClean="0"/>
                        <a:t>cívicos</a:t>
                      </a:r>
                      <a:r>
                        <a:rPr lang="en-US" sz="4800" baseline="0" dirty="0" smtClean="0"/>
                        <a:t>, y que </a:t>
                      </a:r>
                      <a:r>
                        <a:rPr lang="en-US" sz="4800" baseline="0" dirty="0" err="1" smtClean="0"/>
                        <a:t>fomente</a:t>
                      </a:r>
                      <a:r>
                        <a:rPr lang="en-US" sz="4800" baseline="0" dirty="0" smtClean="0"/>
                        <a:t> la </a:t>
                      </a:r>
                      <a:r>
                        <a:rPr lang="en-US" sz="4800" baseline="0" dirty="0" err="1" smtClean="0"/>
                        <a:t>generación</a:t>
                      </a:r>
                      <a:r>
                        <a:rPr lang="en-US" sz="4800" baseline="0" dirty="0" smtClean="0"/>
                        <a:t> de </a:t>
                      </a:r>
                      <a:r>
                        <a:rPr lang="en-US" sz="4800" baseline="0" dirty="0" err="1" smtClean="0"/>
                        <a:t>líderes</a:t>
                      </a:r>
                      <a:r>
                        <a:rPr lang="en-US" sz="4800" baseline="0" dirty="0" smtClean="0"/>
                        <a:t> </a:t>
                      </a:r>
                      <a:r>
                        <a:rPr lang="en-US" sz="4800" baseline="0" dirty="0" err="1" smtClean="0"/>
                        <a:t>responsables</a:t>
                      </a:r>
                      <a:r>
                        <a:rPr lang="en-US" sz="4800" baseline="0" dirty="0" smtClean="0"/>
                        <a:t>, </a:t>
                      </a:r>
                      <a:r>
                        <a:rPr lang="en-US" sz="4800" baseline="0" dirty="0" err="1" smtClean="0"/>
                        <a:t>respetando</a:t>
                      </a:r>
                      <a:r>
                        <a:rPr lang="en-US" sz="4800" baseline="0" dirty="0" smtClean="0"/>
                        <a:t> la </a:t>
                      </a:r>
                      <a:r>
                        <a:rPr lang="en-US" sz="4800" baseline="0" dirty="0" err="1" smtClean="0"/>
                        <a:t>identidad</a:t>
                      </a:r>
                      <a:r>
                        <a:rPr lang="en-US" sz="4800" baseline="0" dirty="0" smtClean="0"/>
                        <a:t> local.</a:t>
                      </a:r>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Desarrollar</a:t>
                      </a:r>
                      <a:r>
                        <a:rPr lang="en-US" sz="4800" dirty="0" smtClean="0"/>
                        <a:t> </a:t>
                      </a:r>
                      <a:r>
                        <a:rPr lang="en-US" sz="4800" dirty="0" err="1" smtClean="0"/>
                        <a:t>programas</a:t>
                      </a:r>
                      <a:r>
                        <a:rPr lang="en-US" sz="4800" dirty="0" smtClean="0"/>
                        <a:t> </a:t>
                      </a:r>
                      <a:r>
                        <a:rPr lang="en-US" sz="4800" dirty="0" err="1" smtClean="0"/>
                        <a:t>educativos</a:t>
                      </a:r>
                      <a:r>
                        <a:rPr lang="en-US" sz="4800" dirty="0" smtClean="0"/>
                        <a:t> que </a:t>
                      </a:r>
                      <a:r>
                        <a:rPr lang="en-US" sz="4800" dirty="0" err="1" smtClean="0"/>
                        <a:t>apunten</a:t>
                      </a:r>
                      <a:r>
                        <a:rPr lang="en-US" sz="4800" baseline="0" dirty="0" smtClean="0"/>
                        <a:t> al </a:t>
                      </a:r>
                      <a:r>
                        <a:rPr lang="en-US" sz="4800" baseline="0" dirty="0" err="1" smtClean="0"/>
                        <a:t>empoderamiento</a:t>
                      </a:r>
                      <a:r>
                        <a:rPr lang="en-US" sz="4800" baseline="0" dirty="0" smtClean="0"/>
                        <a:t> de la </a:t>
                      </a:r>
                      <a:r>
                        <a:rPr lang="en-US" sz="4800" baseline="0" dirty="0" err="1" smtClean="0"/>
                        <a:t>familia</a:t>
                      </a:r>
                      <a:r>
                        <a:rPr lang="en-US" sz="4800" baseline="0" dirty="0" smtClean="0"/>
                        <a:t> </a:t>
                      </a:r>
                      <a:r>
                        <a:rPr lang="en-US" sz="4800" baseline="0" dirty="0" err="1" smtClean="0"/>
                        <a:t>como</a:t>
                      </a:r>
                      <a:r>
                        <a:rPr lang="en-US" sz="4800" baseline="0" dirty="0" smtClean="0"/>
                        <a:t> </a:t>
                      </a:r>
                      <a:r>
                        <a:rPr lang="en-US" sz="4800" baseline="0" dirty="0" err="1" smtClean="0"/>
                        <a:t>eje</a:t>
                      </a:r>
                      <a:r>
                        <a:rPr lang="en-US" sz="4800" baseline="0" dirty="0" smtClean="0"/>
                        <a:t> central para la </a:t>
                      </a:r>
                      <a:r>
                        <a:rPr lang="en-US" sz="4800" baseline="0" dirty="0" err="1" smtClean="0"/>
                        <a:t>generación</a:t>
                      </a:r>
                      <a:r>
                        <a:rPr lang="en-US" sz="4800" baseline="0" dirty="0" smtClean="0"/>
                        <a:t> y </a:t>
                      </a:r>
                      <a:r>
                        <a:rPr lang="en-US" sz="4800" baseline="0" dirty="0" err="1" smtClean="0"/>
                        <a:t>transmisión</a:t>
                      </a:r>
                      <a:r>
                        <a:rPr lang="en-US" sz="4800" baseline="0" dirty="0" smtClean="0"/>
                        <a:t> de </a:t>
                      </a:r>
                      <a:r>
                        <a:rPr lang="en-US" sz="4800" baseline="0" dirty="0" err="1" smtClean="0"/>
                        <a:t>valores</a:t>
                      </a:r>
                      <a:r>
                        <a:rPr lang="en-US" sz="4800" baseline="0" dirty="0" smtClean="0"/>
                        <a:t>. </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1516"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9311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86923660"/>
              </p:ext>
            </p:extLst>
          </p:nvPr>
        </p:nvGraphicFramePr>
        <p:xfrm>
          <a:off x="1031554" y="3834458"/>
          <a:ext cx="22250472" cy="6766560"/>
        </p:xfrm>
        <a:graphic>
          <a:graphicData uri="http://schemas.openxmlformats.org/drawingml/2006/table">
            <a:tbl>
              <a:tblPr firstRow="1" bandRow="1">
                <a:tableStyleId>{5C22544A-7EE6-4342-B048-85BDC9FD1C3A}</a:tableStyleId>
              </a:tblPr>
              <a:tblGrid>
                <a:gridCol w="22250472">
                  <a:extLst>
                    <a:ext uri="{9D8B030D-6E8A-4147-A177-3AD203B41FA5}">
                      <a16:colId xmlns:a16="http://schemas.microsoft.com/office/drawing/2014/main" val="851241619"/>
                    </a:ext>
                  </a:extLst>
                </a:gridCol>
              </a:tblGrid>
              <a:tr h="1476164">
                <a:tc>
                  <a:txBody>
                    <a:bodyPr/>
                    <a:lstStyle/>
                    <a:p>
                      <a:r>
                        <a:rPr lang="en-US" sz="4800" dirty="0" err="1" smtClean="0"/>
                        <a:t>Desafio</a:t>
                      </a:r>
                      <a:r>
                        <a:rPr lang="en-US" sz="4800" dirty="0" smtClean="0"/>
                        <a:t>: </a:t>
                      </a:r>
                      <a:r>
                        <a:rPr lang="en-US" sz="4800" dirty="0" err="1" smtClean="0"/>
                        <a:t>Mejorar</a:t>
                      </a:r>
                      <a:r>
                        <a:rPr lang="en-US" sz="4800" baseline="0" dirty="0" smtClean="0"/>
                        <a:t> la </a:t>
                      </a:r>
                      <a:r>
                        <a:rPr lang="en-US" sz="4800" baseline="0" dirty="0" err="1" smtClean="0"/>
                        <a:t>articulación</a:t>
                      </a:r>
                      <a:r>
                        <a:rPr lang="en-US" sz="4800" baseline="0" dirty="0" smtClean="0"/>
                        <a:t> entre </a:t>
                      </a:r>
                      <a:r>
                        <a:rPr lang="en-US" sz="4800" baseline="0" dirty="0" err="1" smtClean="0"/>
                        <a:t>los</a:t>
                      </a:r>
                      <a:r>
                        <a:rPr lang="en-US" sz="4800" baseline="0" dirty="0" smtClean="0"/>
                        <a:t> </a:t>
                      </a:r>
                      <a:r>
                        <a:rPr lang="en-US" sz="4800" baseline="0" dirty="0" err="1" smtClean="0"/>
                        <a:t>sectores</a:t>
                      </a:r>
                      <a:r>
                        <a:rPr lang="en-US" sz="4800" baseline="0" dirty="0" smtClean="0"/>
                        <a:t> </a:t>
                      </a:r>
                      <a:r>
                        <a:rPr lang="en-US" sz="4800" baseline="0" dirty="0" err="1" smtClean="0"/>
                        <a:t>privado</a:t>
                      </a:r>
                      <a:r>
                        <a:rPr lang="en-US" sz="4800" baseline="0" dirty="0" smtClean="0"/>
                        <a:t>, </a:t>
                      </a:r>
                      <a:r>
                        <a:rPr lang="en-US" sz="4800" baseline="0" dirty="0" err="1" smtClean="0"/>
                        <a:t>público</a:t>
                      </a:r>
                      <a:r>
                        <a:rPr lang="en-US" sz="4800" baseline="0" dirty="0" smtClean="0"/>
                        <a:t> y </a:t>
                      </a:r>
                      <a:r>
                        <a:rPr lang="en-US" sz="4800" baseline="0" dirty="0" err="1" smtClean="0"/>
                        <a:t>académico</a:t>
                      </a:r>
                      <a:r>
                        <a:rPr lang="en-US" sz="4800" baseline="0" dirty="0" smtClean="0"/>
                        <a:t>.</a:t>
                      </a:r>
                      <a:endParaRPr lang="en-US" sz="4800" dirty="0" smtClean="0"/>
                    </a:p>
                    <a:p>
                      <a:endParaRPr lang="en-US" sz="4800" dirty="0" smtClean="0"/>
                    </a:p>
                    <a:p>
                      <a:r>
                        <a:rPr lang="en-US" sz="4800" dirty="0" smtClean="0"/>
                        <a:t> </a:t>
                      </a:r>
                      <a:endParaRPr lang="en-US" sz="4800" dirty="0"/>
                    </a:p>
                  </a:txBody>
                  <a:tcPr/>
                </a:tc>
                <a:extLst>
                  <a:ext uri="{0D108BD9-81ED-4DB2-BD59-A6C34878D82A}">
                    <a16:rowId xmlns:a16="http://schemas.microsoft.com/office/drawing/2014/main" val="2060009405"/>
                  </a:ext>
                </a:extLst>
              </a:tr>
              <a:tr h="1476164">
                <a:tc>
                  <a:txBody>
                    <a:bodyPr/>
                    <a:lstStyle/>
                    <a:p>
                      <a:r>
                        <a:rPr lang="en-US" sz="4800" dirty="0" err="1" smtClean="0"/>
                        <a:t>Recomendacion</a:t>
                      </a:r>
                      <a:r>
                        <a:rPr lang="en-US" sz="4800" dirty="0" smtClean="0"/>
                        <a:t>: </a:t>
                      </a:r>
                      <a:r>
                        <a:rPr lang="en-US" sz="4800" dirty="0" err="1" smtClean="0"/>
                        <a:t>Generar</a:t>
                      </a:r>
                      <a:r>
                        <a:rPr lang="en-US" sz="4800" dirty="0" smtClean="0"/>
                        <a:t> </a:t>
                      </a:r>
                      <a:r>
                        <a:rPr lang="en-US" sz="4800" dirty="0" err="1" smtClean="0"/>
                        <a:t>espacios</a:t>
                      </a:r>
                      <a:r>
                        <a:rPr lang="en-US" sz="4800" dirty="0" smtClean="0"/>
                        <a:t> para </a:t>
                      </a:r>
                      <a:r>
                        <a:rPr lang="en-US" sz="4800" dirty="0" err="1" smtClean="0"/>
                        <a:t>incrementar</a:t>
                      </a:r>
                      <a:r>
                        <a:rPr lang="en-US" sz="4800" dirty="0" smtClean="0"/>
                        <a:t> la </a:t>
                      </a:r>
                      <a:r>
                        <a:rPr lang="en-US" sz="4800" dirty="0" err="1" smtClean="0"/>
                        <a:t>interacción</a:t>
                      </a:r>
                      <a:r>
                        <a:rPr lang="en-US" sz="4800" baseline="0" dirty="0" smtClean="0"/>
                        <a:t> entre </a:t>
                      </a:r>
                      <a:r>
                        <a:rPr lang="en-US" sz="4800" baseline="0" dirty="0" err="1" smtClean="0"/>
                        <a:t>los</a:t>
                      </a:r>
                      <a:r>
                        <a:rPr lang="en-US" sz="4800" baseline="0" dirty="0" smtClean="0"/>
                        <a:t> </a:t>
                      </a:r>
                      <a:r>
                        <a:rPr lang="en-US" sz="4800" baseline="0" dirty="0" err="1" smtClean="0"/>
                        <a:t>actores</a:t>
                      </a:r>
                      <a:r>
                        <a:rPr lang="en-US" sz="4800" baseline="0" dirty="0" smtClean="0"/>
                        <a:t> </a:t>
                      </a:r>
                      <a:r>
                        <a:rPr lang="en-US" sz="4800" baseline="0" dirty="0" err="1" smtClean="0"/>
                        <a:t>privados</a:t>
                      </a:r>
                      <a:r>
                        <a:rPr lang="en-US" sz="4800" baseline="0" dirty="0" smtClean="0"/>
                        <a:t>, </a:t>
                      </a:r>
                      <a:r>
                        <a:rPr lang="en-US" sz="4800" baseline="0" dirty="0" err="1" smtClean="0"/>
                        <a:t>públicos</a:t>
                      </a:r>
                      <a:r>
                        <a:rPr lang="en-US" sz="4800" baseline="0" dirty="0" smtClean="0"/>
                        <a:t> y </a:t>
                      </a:r>
                      <a:r>
                        <a:rPr lang="en-US" sz="4800" baseline="0" dirty="0" err="1" smtClean="0"/>
                        <a:t>académicos</a:t>
                      </a:r>
                      <a:r>
                        <a:rPr lang="en-US" sz="4800" baseline="0" dirty="0" smtClean="0"/>
                        <a:t>, con el </a:t>
                      </a:r>
                      <a:r>
                        <a:rPr lang="en-US" sz="4800" baseline="0" dirty="0" err="1" smtClean="0"/>
                        <a:t>objeto</a:t>
                      </a:r>
                      <a:r>
                        <a:rPr lang="en-US" sz="4800" baseline="0" dirty="0" smtClean="0"/>
                        <a:t> de </a:t>
                      </a:r>
                      <a:r>
                        <a:rPr lang="en-US" sz="4800" baseline="0" dirty="0" err="1" smtClean="0"/>
                        <a:t>conectar</a:t>
                      </a:r>
                      <a:r>
                        <a:rPr lang="en-US" sz="4800" baseline="0" dirty="0" smtClean="0"/>
                        <a:t> </a:t>
                      </a:r>
                      <a:r>
                        <a:rPr lang="en-US" sz="4800" baseline="0" dirty="0" err="1" smtClean="0"/>
                        <a:t>necesidades</a:t>
                      </a:r>
                      <a:r>
                        <a:rPr lang="en-US" sz="4800" baseline="0" dirty="0" smtClean="0"/>
                        <a:t> con </a:t>
                      </a:r>
                      <a:r>
                        <a:rPr lang="en-US" sz="4800" baseline="0" dirty="0" err="1" smtClean="0"/>
                        <a:t>recursos</a:t>
                      </a:r>
                      <a:r>
                        <a:rPr lang="en-US" sz="4800" baseline="0" dirty="0" smtClean="0"/>
                        <a:t>.</a:t>
                      </a:r>
                      <a:endParaRPr lang="en-US" sz="4800" dirty="0" smtClean="0"/>
                    </a:p>
                    <a:p>
                      <a:endParaRPr lang="en-US" sz="4800" dirty="0" smtClean="0"/>
                    </a:p>
                    <a:p>
                      <a:endParaRPr lang="en-US" sz="4800" dirty="0"/>
                    </a:p>
                  </a:txBody>
                  <a:tcPr/>
                </a:tc>
                <a:extLst>
                  <a:ext uri="{0D108BD9-81ED-4DB2-BD59-A6C34878D82A}">
                    <a16:rowId xmlns:a16="http://schemas.microsoft.com/office/drawing/2014/main" val="3423646156"/>
                  </a:ext>
                </a:extLst>
              </a:tr>
            </a:tbl>
          </a:graphicData>
        </a:graphic>
      </p:graphicFrame>
      <p:sp>
        <p:nvSpPr>
          <p:cNvPr id="5" name="Rectangle 4"/>
          <p:cNvSpPr>
            <a:spLocks noChangeArrowheads="1"/>
          </p:cNvSpPr>
          <p:nvPr/>
        </p:nvSpPr>
        <p:spPr bwMode="auto">
          <a:xfrm>
            <a:off x="743522" y="0"/>
            <a:ext cx="23642066" cy="4247317"/>
          </a:xfrm>
          <a:prstGeom prst="rect">
            <a:avLst/>
          </a:prstGeom>
          <a:noFill/>
          <a:ln w="9525">
            <a:noFill/>
            <a:miter lim="800000"/>
            <a:headEnd/>
            <a:tailEnd/>
          </a:ln>
        </p:spPr>
        <p:txBody>
          <a:bodyPr wrap="square">
            <a:spAutoFit/>
          </a:bodyPr>
          <a:lstStyle/>
          <a:p>
            <a:r>
              <a:rPr lang="es-ES" sz="5400" b="1" i="1" dirty="0" smtClean="0">
                <a:solidFill>
                  <a:srgbClr val="3399FF"/>
                </a:solidFill>
                <a:latin typeface="Arial" charset="0"/>
              </a:rPr>
              <a:t>Equipo </a:t>
            </a:r>
            <a:r>
              <a:rPr lang="es-ES" sz="5400" b="1" i="1" dirty="0" err="1" smtClean="0">
                <a:solidFill>
                  <a:srgbClr val="3399FF"/>
                </a:solidFill>
                <a:latin typeface="Arial" charset="0"/>
              </a:rPr>
              <a:t>Nro</a:t>
            </a:r>
            <a:r>
              <a:rPr lang="es-ES" sz="5400" b="1" i="1" dirty="0" smtClean="0">
                <a:solidFill>
                  <a:srgbClr val="3399FF"/>
                </a:solidFill>
                <a:latin typeface="Arial" charset="0"/>
              </a:rPr>
              <a:t>: 2</a:t>
            </a:r>
          </a:p>
          <a:p>
            <a:r>
              <a:rPr lang="es-ES" sz="5400" b="1" i="1" dirty="0" smtClean="0">
                <a:solidFill>
                  <a:srgbClr val="3399FF"/>
                </a:solidFill>
                <a:latin typeface="Arial" charset="0"/>
              </a:rPr>
              <a:t>Pregunta Guía: </a:t>
            </a:r>
            <a:r>
              <a:rPr lang="en-US" sz="5400" b="1" dirty="0">
                <a:solidFill>
                  <a:srgbClr val="0070C0"/>
                </a:solidFill>
                <a:latin typeface="Franklin Gothic"/>
                <a:ea typeface="Franklin Gothic"/>
                <a:cs typeface="Franklin Gothic"/>
                <a:sym typeface="Franklin Gothic"/>
              </a:rPr>
              <a:t>¿</a:t>
            </a:r>
            <a:r>
              <a:rPr lang="en-US" sz="5400" b="1" dirty="0" err="1">
                <a:solidFill>
                  <a:srgbClr val="0070C0"/>
                </a:solidFill>
                <a:latin typeface="Franklin Gothic"/>
                <a:ea typeface="Franklin Gothic"/>
                <a:cs typeface="Franklin Gothic"/>
                <a:sym typeface="Franklin Gothic"/>
              </a:rPr>
              <a:t>Cuáles</a:t>
            </a:r>
            <a:r>
              <a:rPr lang="en-US" sz="5400" b="1" dirty="0">
                <a:solidFill>
                  <a:srgbClr val="0070C0"/>
                </a:solidFill>
                <a:latin typeface="Franklin Gothic"/>
                <a:ea typeface="Franklin Gothic"/>
                <a:cs typeface="Franklin Gothic"/>
                <a:sym typeface="Franklin Gothic"/>
              </a:rPr>
              <a:t> son las </a:t>
            </a:r>
            <a:r>
              <a:rPr lang="en-US" sz="5400" b="1" dirty="0" err="1">
                <a:solidFill>
                  <a:srgbClr val="0070C0"/>
                </a:solidFill>
                <a:latin typeface="Franklin Gothic"/>
                <a:ea typeface="Franklin Gothic"/>
                <a:cs typeface="Franklin Gothic"/>
                <a:sym typeface="Franklin Gothic"/>
              </a:rPr>
              <a:t>medidas</a:t>
            </a:r>
            <a:r>
              <a:rPr lang="en-US" sz="5400" b="1" dirty="0">
                <a:solidFill>
                  <a:srgbClr val="0070C0"/>
                </a:solidFill>
                <a:latin typeface="Franklin Gothic"/>
                <a:ea typeface="Franklin Gothic"/>
                <a:cs typeface="Franklin Gothic"/>
                <a:sym typeface="Franklin Gothic"/>
              </a:rPr>
              <a:t> que </a:t>
            </a:r>
            <a:r>
              <a:rPr lang="en-US" sz="5400" b="1" dirty="0" err="1">
                <a:solidFill>
                  <a:srgbClr val="0070C0"/>
                </a:solidFill>
                <a:latin typeface="Franklin Gothic"/>
                <a:ea typeface="Franklin Gothic"/>
                <a:cs typeface="Franklin Gothic"/>
                <a:sym typeface="Franklin Gothic"/>
              </a:rPr>
              <a:t>puede</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tomar</a:t>
            </a:r>
            <a:r>
              <a:rPr lang="en-US" sz="5400" b="1" dirty="0">
                <a:solidFill>
                  <a:srgbClr val="0070C0"/>
                </a:solidFill>
                <a:latin typeface="Franklin Gothic"/>
                <a:ea typeface="Franklin Gothic"/>
                <a:cs typeface="Franklin Gothic"/>
                <a:sym typeface="Franklin Gothic"/>
              </a:rPr>
              <a:t> el G20 para </a:t>
            </a:r>
            <a:r>
              <a:rPr lang="en-US" sz="5400" b="1" dirty="0" err="1">
                <a:solidFill>
                  <a:srgbClr val="0070C0"/>
                </a:solidFill>
                <a:latin typeface="Franklin Gothic"/>
                <a:ea typeface="Franklin Gothic"/>
                <a:cs typeface="Franklin Gothic"/>
                <a:sym typeface="Franklin Gothic"/>
              </a:rPr>
              <a:t>asegurar</a:t>
            </a:r>
            <a:r>
              <a:rPr lang="en-US" sz="5400" b="1" dirty="0">
                <a:solidFill>
                  <a:srgbClr val="0070C0"/>
                </a:solidFill>
                <a:latin typeface="Franklin Gothic"/>
                <a:ea typeface="Franklin Gothic"/>
                <a:cs typeface="Franklin Gothic"/>
                <a:sym typeface="Franklin Gothic"/>
              </a:rPr>
              <a:t> el </a:t>
            </a:r>
            <a:r>
              <a:rPr lang="en-US" sz="5400" b="1" dirty="0" err="1" smtClean="0">
                <a:solidFill>
                  <a:srgbClr val="0070C0"/>
                </a:solidFill>
                <a:latin typeface="Franklin Gothic"/>
                <a:ea typeface="Franklin Gothic"/>
                <a:cs typeface="Franklin Gothic"/>
                <a:sym typeface="Franklin Gothic"/>
              </a:rPr>
              <a:t>crecimiento</a:t>
            </a:r>
            <a:r>
              <a:rPr lang="en-US" sz="5400" b="1" dirty="0" smtClean="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teniendo</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en</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cuenta</a:t>
            </a:r>
            <a:r>
              <a:rPr lang="en-US" sz="5400" b="1" dirty="0">
                <a:solidFill>
                  <a:srgbClr val="0070C0"/>
                </a:solidFill>
                <a:latin typeface="Franklin Gothic"/>
                <a:ea typeface="Franklin Gothic"/>
                <a:cs typeface="Franklin Gothic"/>
                <a:sym typeface="Franklin Gothic"/>
              </a:rPr>
              <a:t> las </a:t>
            </a:r>
            <a:r>
              <a:rPr lang="en-US" sz="5400" b="1" dirty="0" err="1">
                <a:solidFill>
                  <a:srgbClr val="0070C0"/>
                </a:solidFill>
                <a:latin typeface="Franklin Gothic"/>
                <a:ea typeface="Franklin Gothic"/>
                <a:cs typeface="Franklin Gothic"/>
                <a:sym typeface="Franklin Gothic"/>
              </a:rPr>
              <a:t>necesidades</a:t>
            </a:r>
            <a:r>
              <a:rPr lang="en-US" sz="5400" b="1" dirty="0">
                <a:solidFill>
                  <a:srgbClr val="0070C0"/>
                </a:solidFill>
                <a:latin typeface="Franklin Gothic"/>
                <a:ea typeface="Franklin Gothic"/>
                <a:cs typeface="Franklin Gothic"/>
                <a:sym typeface="Franklin Gothic"/>
              </a:rPr>
              <a:t> </a:t>
            </a:r>
            <a:r>
              <a:rPr lang="en-US" sz="5400" b="1" dirty="0" err="1">
                <a:solidFill>
                  <a:srgbClr val="0070C0"/>
                </a:solidFill>
                <a:latin typeface="Franklin Gothic"/>
                <a:ea typeface="Franklin Gothic"/>
                <a:cs typeface="Franklin Gothic"/>
                <a:sym typeface="Franklin Gothic"/>
              </a:rPr>
              <a:t>sociales</a:t>
            </a:r>
            <a:r>
              <a:rPr lang="en-US" sz="5400" b="1" dirty="0">
                <a:solidFill>
                  <a:srgbClr val="0070C0"/>
                </a:solidFill>
                <a:latin typeface="Franklin Gothic"/>
                <a:ea typeface="Franklin Gothic"/>
                <a:cs typeface="Franklin Gothic"/>
                <a:sym typeface="Franklin Gothic"/>
              </a:rPr>
              <a:t> y </a:t>
            </a:r>
            <a:r>
              <a:rPr lang="en-US" sz="5400" b="1" dirty="0" err="1">
                <a:solidFill>
                  <a:srgbClr val="0070C0"/>
                </a:solidFill>
                <a:latin typeface="Franklin Gothic"/>
                <a:ea typeface="Franklin Gothic"/>
                <a:cs typeface="Franklin Gothic"/>
                <a:sym typeface="Franklin Gothic"/>
              </a:rPr>
              <a:t>ecológicas</a:t>
            </a:r>
            <a:r>
              <a:rPr lang="en-US" sz="5400" b="1" dirty="0">
                <a:solidFill>
                  <a:srgbClr val="0070C0"/>
                </a:solidFill>
                <a:latin typeface="Franklin Gothic"/>
                <a:ea typeface="Franklin Gothic"/>
                <a:cs typeface="Franklin Gothic"/>
                <a:sym typeface="Franklin Gothic"/>
              </a:rPr>
              <a:t>?</a:t>
            </a:r>
            <a:r>
              <a:rPr lang="en-US" sz="4800" b="1" dirty="0">
                <a:solidFill>
                  <a:srgbClr val="0070C0"/>
                </a:solidFill>
                <a:latin typeface="Franklin Gothic"/>
                <a:ea typeface="Franklin Gothic"/>
                <a:cs typeface="Franklin Gothic"/>
                <a:sym typeface="Franklin Gothic"/>
              </a:rPr>
              <a:t/>
            </a:r>
            <a:br>
              <a:rPr lang="en-US" sz="4800" b="1" dirty="0">
                <a:solidFill>
                  <a:srgbClr val="0070C0"/>
                </a:solidFill>
                <a:latin typeface="Franklin Gothic"/>
                <a:ea typeface="Franklin Gothic"/>
                <a:cs typeface="Franklin Gothic"/>
                <a:sym typeface="Franklin Gothic"/>
              </a:rPr>
            </a:br>
            <a:endParaRPr lang="es-ES" sz="5400" b="1" i="1" dirty="0">
              <a:solidFill>
                <a:srgbClr val="3399FF"/>
              </a:solidFill>
              <a:latin typeface="Arial" charset="0"/>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1838514310"/>
              </p:ext>
            </p:extLst>
          </p:nvPr>
        </p:nvGraphicFramePr>
        <p:xfrm>
          <a:off x="22340005" y="-118117"/>
          <a:ext cx="2022141" cy="2368399"/>
        </p:xfrm>
        <a:graphic>
          <a:graphicData uri="http://schemas.openxmlformats.org/presentationml/2006/ole">
            <mc:AlternateContent xmlns:mc="http://schemas.openxmlformats.org/markup-compatibility/2006">
              <mc:Choice xmlns:v="urn:schemas-microsoft-com:vml" Requires="v">
                <p:oleObj spid="_x0000_s22540" name="CorelPhotoPaint.Image.9" r:id="rId4" imgW="1892571" imgH="2217143" progId="CorelPhotoPaint.Image.9">
                  <p:embed/>
                </p:oleObj>
              </mc:Choice>
              <mc:Fallback>
                <p:oleObj name="CorelPhotoPaint.Image.9" r:id="rId4" imgW="1892571" imgH="2217143" progId="CorelPhotoPaint.Image.9">
                  <p:embed/>
                  <p:pic>
                    <p:nvPicPr>
                      <p:cNvPr id="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0005" y="-118117"/>
                        <a:ext cx="2022141" cy="23683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09001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2248</Words>
  <Application>Microsoft Office PowerPoint</Application>
  <PresentationFormat>Personalizado</PresentationFormat>
  <Paragraphs>338</Paragraphs>
  <Slides>43</Slides>
  <Notes>37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1" baseType="lpstr">
      <vt:lpstr>Arial</vt:lpstr>
      <vt:lpstr>Wingdings</vt:lpstr>
      <vt:lpstr>Book Antiqua</vt:lpstr>
      <vt:lpstr>Times New Roman</vt:lpstr>
      <vt:lpstr>Franklin Gothic</vt:lpstr>
      <vt:lpstr>Calibri</vt:lpstr>
      <vt:lpstr>Tema de Office</vt:lpstr>
      <vt:lpstr>CorelPhotoPaint.Image.9</vt:lpstr>
      <vt:lpstr>Presentación de PowerPoint</vt:lpstr>
      <vt:lpstr>Presentación de PowerPoint</vt:lpstr>
      <vt:lpstr>  Content</vt:lpstr>
      <vt:lpstr>  Content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Content</vt:lpstr>
      <vt:lpstr>¿Cuáles son las medidas que puede tomar el G20 para asegurar el  crecimiento teniendo en cuenta las necesidades sociales y ecológicas?  ¿Cuál es el desafío más importante para nosotros?:  Crecer económicamente Desarrollo e equidad social Sustentabilidad Ambiental  Protección de la naturaleza  ¿Cómo podemos armonizar estos componentes de la sustentabilidad para que no exista un desequilibrio entre ellos?  ¿Cómo puede contribuir la agenda del G20 del 2030 para implementar el desarrollo sustentable en aspectos tales como: Reconversión industrial Uso de los recursos hídricos Gestión de los residuos Saneamiento Ambiental (cloacas y agua potable) Prevención y tratamiento en servicios de salud Adaptación local al cambio climático   .</vt:lpstr>
      <vt:lpstr>  ¿Cuáles son las ventajas de fortalecer la cooperación internacional respetando la identidad y diversidad cultural y regional?</vt:lpstr>
      <vt:lpstr>  ¿Cómo pueden asegurar los líderes políticos del G20 en el beneficio global se expanda a todos los sectores de la sociedad?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Hector Rocha</cp:lastModifiedBy>
  <cp:revision>47</cp:revision>
  <cp:lastPrinted>2017-07-11T17:04:48Z</cp:lastPrinted>
  <dcterms:modified xsi:type="dcterms:W3CDTF">2017-07-11T19:01:37Z</dcterms:modified>
</cp:coreProperties>
</file>